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0" r:id="rId22"/>
    <p:sldId id="276" r:id="rId23"/>
    <p:sldId id="277" r:id="rId24"/>
    <p:sldId id="278" r:id="rId25"/>
    <p:sldId id="279" r:id="rId26"/>
    <p:sldId id="280" r:id="rId27"/>
    <p:sldId id="281" r:id="rId28"/>
    <p:sldId id="291" r:id="rId29"/>
    <p:sldId id="282" r:id="rId30"/>
    <p:sldId id="283" r:id="rId31"/>
    <p:sldId id="284" r:id="rId32"/>
    <p:sldId id="285" r:id="rId33"/>
    <p:sldId id="287" r:id="rId34"/>
    <p:sldId id="293" r:id="rId35"/>
    <p:sldId id="288" r:id="rId36"/>
    <p:sldId id="289"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dc31873e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dc31873e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dc31873e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dc31873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dc31873e0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dc31873e0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d5aea77da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d5aea77da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dca7260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dca7260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a5965e3e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a5965e3e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a5965e3e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a5965e3e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a5965e3e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a5965e3e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a5965e3e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a5965e3e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a5965e3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a5965e3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a2291ba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a2291ba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a5965e3e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a5965e3e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a5965e3e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a5965e3e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a5965e3e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a5965e3e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a5965e3ea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a5965e3e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a5965e3e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a5965e3e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a5965e3e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a5965e3e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a2291ba9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a2291ba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a2291ba9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1a2291ba9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d5aea77d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1d5aea77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d5aea77da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1d5aea77d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dc31873e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dc31873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d5aea77da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1d5aea77d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d5aea77da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1d5aea77da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d5aea77da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d5aea77da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d5aea77da_7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d5aea77da_7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dc31873e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dc31873e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dc31873e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dc31873e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dc31873e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dc31873e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dc31873e0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dc31873e0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a2291ba9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a2291ba9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dc31873e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dc31873e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3822525" y="876138"/>
            <a:ext cx="4810200" cy="34767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3920175" y="988038"/>
            <a:ext cx="4614900" cy="325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rot="10800000">
            <a:off x="3438975" y="876076"/>
            <a:ext cx="481200" cy="4812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title"/>
          </p:nvPr>
        </p:nvSpPr>
        <p:spPr>
          <a:xfrm>
            <a:off x="511275" y="714476"/>
            <a:ext cx="2533800" cy="2228700"/>
          </a:xfrm>
          <a:prstGeom prst="rect">
            <a:avLst/>
          </a:prstGeom>
          <a:noFill/>
        </p:spPr>
        <p:txBody>
          <a:bodyPr spcFirstLastPara="1" wrap="square" lIns="91425" tIns="91425" rIns="91425" bIns="91425" anchor="t" anchorCtr="0">
            <a:normAutofit/>
          </a:bodyPr>
          <a:lstStyle>
            <a:lvl1pPr lvl="0" algn="r">
              <a:lnSpc>
                <a:spcPct val="100000"/>
              </a:lnSpc>
              <a:spcBef>
                <a:spcPts val="0"/>
              </a:spcBef>
              <a:spcAft>
                <a:spcPts val="0"/>
              </a:spcAft>
              <a:buClr>
                <a:schemeClr val="dk1"/>
              </a:buClr>
              <a:buSzPts val="2600"/>
              <a:buNone/>
              <a:defRPr sz="2600">
                <a:solidFill>
                  <a:schemeClr val="dk1"/>
                </a:solidFill>
              </a:defRPr>
            </a:lvl1pPr>
            <a:lvl2pPr lvl="1" algn="r">
              <a:lnSpc>
                <a:spcPct val="100000"/>
              </a:lnSpc>
              <a:spcBef>
                <a:spcPts val="0"/>
              </a:spcBef>
              <a:spcAft>
                <a:spcPts val="0"/>
              </a:spcAft>
              <a:buClr>
                <a:schemeClr val="dk1"/>
              </a:buClr>
              <a:buSzPts val="2600"/>
              <a:buNone/>
              <a:defRPr sz="2600">
                <a:solidFill>
                  <a:schemeClr val="dk1"/>
                </a:solidFill>
              </a:defRPr>
            </a:lvl2pPr>
            <a:lvl3pPr lvl="2" algn="r">
              <a:lnSpc>
                <a:spcPct val="100000"/>
              </a:lnSpc>
              <a:spcBef>
                <a:spcPts val="0"/>
              </a:spcBef>
              <a:spcAft>
                <a:spcPts val="0"/>
              </a:spcAft>
              <a:buClr>
                <a:schemeClr val="dk1"/>
              </a:buClr>
              <a:buSzPts val="2600"/>
              <a:buNone/>
              <a:defRPr sz="2600">
                <a:solidFill>
                  <a:schemeClr val="dk1"/>
                </a:solidFill>
              </a:defRPr>
            </a:lvl3pPr>
            <a:lvl4pPr lvl="3" algn="r">
              <a:lnSpc>
                <a:spcPct val="100000"/>
              </a:lnSpc>
              <a:spcBef>
                <a:spcPts val="0"/>
              </a:spcBef>
              <a:spcAft>
                <a:spcPts val="0"/>
              </a:spcAft>
              <a:buClr>
                <a:schemeClr val="dk1"/>
              </a:buClr>
              <a:buSzPts val="2600"/>
              <a:buNone/>
              <a:defRPr sz="2600">
                <a:solidFill>
                  <a:schemeClr val="dk1"/>
                </a:solidFill>
              </a:defRPr>
            </a:lvl4pPr>
            <a:lvl5pPr lvl="4" algn="r">
              <a:lnSpc>
                <a:spcPct val="100000"/>
              </a:lnSpc>
              <a:spcBef>
                <a:spcPts val="0"/>
              </a:spcBef>
              <a:spcAft>
                <a:spcPts val="0"/>
              </a:spcAft>
              <a:buClr>
                <a:schemeClr val="dk1"/>
              </a:buClr>
              <a:buSzPts val="2600"/>
              <a:buNone/>
              <a:defRPr sz="2600">
                <a:solidFill>
                  <a:schemeClr val="dk1"/>
                </a:solidFill>
              </a:defRPr>
            </a:lvl5pPr>
            <a:lvl6pPr lvl="5" algn="r">
              <a:lnSpc>
                <a:spcPct val="100000"/>
              </a:lnSpc>
              <a:spcBef>
                <a:spcPts val="0"/>
              </a:spcBef>
              <a:spcAft>
                <a:spcPts val="0"/>
              </a:spcAft>
              <a:buClr>
                <a:schemeClr val="dk1"/>
              </a:buClr>
              <a:buSzPts val="2600"/>
              <a:buNone/>
              <a:defRPr sz="2600">
                <a:solidFill>
                  <a:schemeClr val="dk1"/>
                </a:solidFill>
              </a:defRPr>
            </a:lvl6pPr>
            <a:lvl7pPr lvl="6" algn="r">
              <a:lnSpc>
                <a:spcPct val="100000"/>
              </a:lnSpc>
              <a:spcBef>
                <a:spcPts val="0"/>
              </a:spcBef>
              <a:spcAft>
                <a:spcPts val="0"/>
              </a:spcAft>
              <a:buClr>
                <a:schemeClr val="dk1"/>
              </a:buClr>
              <a:buSzPts val="2600"/>
              <a:buNone/>
              <a:defRPr sz="2600">
                <a:solidFill>
                  <a:schemeClr val="dk1"/>
                </a:solidFill>
              </a:defRPr>
            </a:lvl7pPr>
            <a:lvl8pPr lvl="7" algn="r">
              <a:lnSpc>
                <a:spcPct val="100000"/>
              </a:lnSpc>
              <a:spcBef>
                <a:spcPts val="0"/>
              </a:spcBef>
              <a:spcAft>
                <a:spcPts val="0"/>
              </a:spcAft>
              <a:buClr>
                <a:schemeClr val="dk1"/>
              </a:buClr>
              <a:buSzPts val="2600"/>
              <a:buNone/>
              <a:defRPr sz="2600">
                <a:solidFill>
                  <a:schemeClr val="dk1"/>
                </a:solidFill>
              </a:defRPr>
            </a:lvl8pPr>
            <a:lvl9pPr lvl="8" algn="r">
              <a:lnSpc>
                <a:spcPct val="100000"/>
              </a:lnSpc>
              <a:spcBef>
                <a:spcPts val="0"/>
              </a:spcBef>
              <a:spcAft>
                <a:spcPts val="0"/>
              </a:spcAft>
              <a:buClr>
                <a:schemeClr val="dk1"/>
              </a:buClr>
              <a:buSzPts val="2600"/>
              <a:buNone/>
              <a:defRPr sz="2600">
                <a:solidFill>
                  <a:schemeClr val="dk1"/>
                </a:solidFill>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inoriefamiglia.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prezi.com/eim17-u61qxs/il-sistema-scolastico-ucraino/"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ucraina.cc/sistema-scolastico-ucraino.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am12.safelinks.protection.outlook.com/?url=https%3A%2F%2Fplayandlearnitalia.com%2Fflashcard-per-i-bambini-ucraini%2F%3Ffbclid%3DIwAR2KwIzmgt3TZLThnE3m9RmEHeB-bcz6tohUoiqqC21sCdBnCb804gXrPRI&amp;data=04%7C01%7C%7Cd5ee5d31ab6b45ed2efa08da05da10e7%7C84df9e7fe9f640afb435aaaaaaaaaaaa%7C1%7C0%7C637828731389231041%7CUnknown%7CTWFpbGZsb3d8eyJWIjoiMC4wLjAwMDAiLCJQIjoiV2luMzIiLCJBTiI6Ik1haWwiLCJXVCI6Mn0%3D%7C3000&amp;sdata=XruviC7ckinqCyTCt69MJppZmn86rgmVmnPr%2B93JVn4%3D&amp;reserved=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s://nam12.safelinks.protection.outlook.com/?url=https%3A%2F%2Fplayandlearnitalia.com%2Fvocabolario-interattivo-parlante-italo-ucraino%2F&amp;data=04%7C01%7C%7C3ebf4eb3f39947a9fb2108da05de54ba%7C84df9e7fe9f640afb435aaaaaaaaaaaa%7C1%7C0%7C637828749700633609%7CUnknown%7CTWFpbGZsb3d8eyJWIjoiMC4wLjAwMDAiLCJQIjoiV2luMzIiLCJBTiI6Ik1haWwiLCJXVCI6Mn0%3D%7C3000&amp;sdata=2MuGmzahUP0x8eBGcBwTnxaDbI9YfU%2F1i00XVO3dN5g%3D&amp;reserved=0"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caffescuola.files.wordpress.com/2014/03/tpr-a-mastromarco.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giuntiscuola.it/articoli/venti-di-guerra-progetti-di-pace" TargetMode="External"/><Relationship Id="rId2" Type="http://schemas.openxmlformats.org/officeDocument/2006/relationships/hyperlink" Target="https://www.giuntiscuola.it/articoli/accoglienza-dei-bambini-ucraini-indicazioni-ministeriali-e-strategie-didattiche" TargetMode="External"/><Relationship Id="rId1" Type="http://schemas.openxmlformats.org/officeDocument/2006/relationships/slideLayout" Target="../slideLayouts/slideLayout3.xml"/><Relationship Id="rId4" Type="http://schemas.openxmlformats.org/officeDocument/2006/relationships/hyperlink" Target="https://www.giuntiscuola.it/articoli/ucraina-saperne-di-piu-fiabe-bilingui-e-video-ragazz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vsi.org/it/campaign/emergenza-ucraina-helpukraine/88/"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8172" r="8172"/>
          <a:stretch/>
        </p:blipFill>
        <p:spPr>
          <a:xfrm>
            <a:off x="3970125" y="1031263"/>
            <a:ext cx="4528451" cy="3145325"/>
          </a:xfrm>
          <a:prstGeom prst="rect">
            <a:avLst/>
          </a:prstGeom>
          <a:noFill/>
          <a:ln>
            <a:noFill/>
          </a:ln>
        </p:spPr>
      </p:pic>
      <p:sp>
        <p:nvSpPr>
          <p:cNvPr id="62" name="Google Shape;62;p14"/>
          <p:cNvSpPr txBox="1">
            <a:spLocks noGrp="1"/>
          </p:cNvSpPr>
          <p:nvPr>
            <p:ph type="title"/>
          </p:nvPr>
        </p:nvSpPr>
        <p:spPr>
          <a:xfrm>
            <a:off x="195425" y="714475"/>
            <a:ext cx="3056100" cy="22287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it" sz="3800" b="1">
                <a:latin typeface="Calibri"/>
                <a:ea typeface="Calibri"/>
                <a:cs typeface="Calibri"/>
                <a:sym typeface="Calibri"/>
              </a:rPr>
              <a:t>Accoglienza studenti </a:t>
            </a:r>
            <a:endParaRPr sz="3800" b="1">
              <a:latin typeface="Calibri"/>
              <a:ea typeface="Calibri"/>
              <a:cs typeface="Calibri"/>
              <a:sym typeface="Calibri"/>
            </a:endParaRPr>
          </a:p>
          <a:p>
            <a:pPr marL="0" lvl="0" indent="0" algn="r" rtl="0">
              <a:spcBef>
                <a:spcPts val="0"/>
              </a:spcBef>
              <a:spcAft>
                <a:spcPts val="0"/>
              </a:spcAft>
              <a:buNone/>
            </a:pPr>
            <a:r>
              <a:rPr lang="it" sz="3800" b="1">
                <a:latin typeface="Calibri"/>
                <a:ea typeface="Calibri"/>
                <a:cs typeface="Calibri"/>
                <a:sym typeface="Calibri"/>
              </a:rPr>
              <a:t>ucraini</a:t>
            </a:r>
            <a:endParaRPr sz="3800"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88900" lvl="0" indent="0" algn="ctr" rtl="0">
              <a:lnSpc>
                <a:spcPct val="115000"/>
              </a:lnSpc>
              <a:spcBef>
                <a:spcPts val="0"/>
              </a:spcBef>
              <a:spcAft>
                <a:spcPts val="0"/>
              </a:spcAft>
              <a:buClr>
                <a:schemeClr val="dk1"/>
              </a:buClr>
              <a:buSzPct val="36666"/>
              <a:buFont typeface="Arial"/>
              <a:buNone/>
            </a:pPr>
            <a:r>
              <a:rPr lang="it" sz="3000" b="1">
                <a:latin typeface="Calibri"/>
                <a:ea typeface="Calibri"/>
                <a:cs typeface="Calibri"/>
                <a:sym typeface="Calibri"/>
              </a:rPr>
              <a:t>Supporto linguistico </a:t>
            </a:r>
            <a:r>
              <a:rPr lang="it" sz="1888">
                <a:latin typeface="Calibri"/>
                <a:ea typeface="Calibri"/>
                <a:cs typeface="Calibri"/>
                <a:sym typeface="Calibri"/>
              </a:rPr>
              <a:t>(4° parte)</a:t>
            </a:r>
            <a:endParaRPr sz="3488">
              <a:latin typeface="Calibri"/>
              <a:ea typeface="Calibri"/>
              <a:cs typeface="Calibri"/>
              <a:sym typeface="Calibri"/>
            </a:endParaRPr>
          </a:p>
          <a:p>
            <a:pPr marL="88900" lvl="0" indent="0" algn="ctr" rtl="0">
              <a:lnSpc>
                <a:spcPct val="115000"/>
              </a:lnSpc>
              <a:spcBef>
                <a:spcPts val="400"/>
              </a:spcBef>
              <a:spcAft>
                <a:spcPts val="400"/>
              </a:spcAft>
              <a:buClr>
                <a:schemeClr val="dk1"/>
              </a:buClr>
              <a:buSzPct val="55000"/>
              <a:buFont typeface="Arial"/>
              <a:buNone/>
            </a:pPr>
            <a:endParaRPr sz="2000">
              <a:latin typeface="Verdana"/>
              <a:ea typeface="Verdana"/>
              <a:cs typeface="Verdana"/>
              <a:sym typeface="Verdana"/>
            </a:endParaRPr>
          </a:p>
        </p:txBody>
      </p:sp>
      <p:sp>
        <p:nvSpPr>
          <p:cNvPr id="112" name="Google Shape;112;p23"/>
          <p:cNvSpPr txBox="1">
            <a:spLocks noGrp="1"/>
          </p:cNvSpPr>
          <p:nvPr>
            <p:ph type="body" idx="1"/>
          </p:nvPr>
        </p:nvSpPr>
        <p:spPr>
          <a:xfrm>
            <a:off x="311700" y="1152475"/>
            <a:ext cx="8520600" cy="3746700"/>
          </a:xfrm>
          <a:prstGeom prst="rect">
            <a:avLst/>
          </a:prstGeom>
        </p:spPr>
        <p:txBody>
          <a:bodyPr spcFirstLastPara="1" wrap="square" lIns="91425" tIns="91425" rIns="91425" bIns="91425" anchor="t" anchorCtr="0">
            <a:normAutofit fontScale="92500"/>
          </a:bodyPr>
          <a:lstStyle/>
          <a:p>
            <a:pPr marL="0" lvl="0" indent="0" algn="l" rtl="0">
              <a:lnSpc>
                <a:spcPct val="150000"/>
              </a:lnSpc>
              <a:spcBef>
                <a:spcPts val="0"/>
              </a:spcBef>
              <a:spcAft>
                <a:spcPts val="0"/>
              </a:spcAft>
              <a:buClr>
                <a:schemeClr val="dk1"/>
              </a:buClr>
              <a:buSzPts val="1100"/>
              <a:buFont typeface="Arial"/>
              <a:buNone/>
            </a:pPr>
            <a:endParaRPr sz="1550" b="1">
              <a:solidFill>
                <a:schemeClr val="dk1"/>
              </a:solidFill>
              <a:latin typeface="Verdana"/>
              <a:ea typeface="Verdana"/>
              <a:cs typeface="Verdana"/>
              <a:sym typeface="Verdana"/>
            </a:endParaRPr>
          </a:p>
          <a:p>
            <a:pPr marL="88900" marR="63500" lvl="0" indent="0" algn="just" rtl="0">
              <a:lnSpc>
                <a:spcPct val="150000"/>
              </a:lnSpc>
              <a:spcBef>
                <a:spcPts val="0"/>
              </a:spcBef>
              <a:spcAft>
                <a:spcPts val="0"/>
              </a:spcAft>
              <a:buClr>
                <a:schemeClr val="dk1"/>
              </a:buClr>
              <a:buSzPts val="1100"/>
              <a:buFont typeface="Arial"/>
              <a:buNone/>
            </a:pPr>
            <a:r>
              <a:rPr lang="it" sz="1700">
                <a:solidFill>
                  <a:schemeClr val="dk1"/>
                </a:solidFill>
                <a:latin typeface="Calibri"/>
                <a:ea typeface="Calibri"/>
                <a:cs typeface="Calibri"/>
                <a:sym typeface="Calibri"/>
              </a:rPr>
              <a:t>La barriera linguistica costituisce il primo ostacolo all’azione educativa che la scuola è chiamata a svolgere, in particolare nella fase di accoglienza, supporto e socializzazione. </a:t>
            </a:r>
            <a:endParaRPr sz="1700">
              <a:solidFill>
                <a:schemeClr val="dk1"/>
              </a:solidFill>
              <a:latin typeface="Calibri"/>
              <a:ea typeface="Calibri"/>
              <a:cs typeface="Calibri"/>
              <a:sym typeface="Calibri"/>
            </a:endParaRPr>
          </a:p>
          <a:p>
            <a:pPr marL="88900" marR="63500" lvl="0" indent="0" algn="just" rtl="0">
              <a:lnSpc>
                <a:spcPct val="150000"/>
              </a:lnSpc>
              <a:spcBef>
                <a:spcPts val="0"/>
              </a:spcBef>
              <a:spcAft>
                <a:spcPts val="0"/>
              </a:spcAft>
              <a:buClr>
                <a:schemeClr val="dk1"/>
              </a:buClr>
              <a:buSzPts val="1100"/>
              <a:buFont typeface="Arial"/>
              <a:buNone/>
            </a:pPr>
            <a:r>
              <a:rPr lang="it" sz="1700" b="1">
                <a:solidFill>
                  <a:schemeClr val="dk1"/>
                </a:solidFill>
                <a:latin typeface="Calibri"/>
                <a:ea typeface="Calibri"/>
                <a:cs typeface="Calibri"/>
                <a:sym typeface="Calibri"/>
              </a:rPr>
              <a:t>È pertanto necessario che il personale scolastico possa essere affiancato da mediatori linguistici e culturali che favoriscano l'interazione e la comunicazione interpersonale. </a:t>
            </a:r>
            <a:endParaRPr sz="1700" b="1">
              <a:solidFill>
                <a:schemeClr val="dk1"/>
              </a:solidFill>
              <a:latin typeface="Calibri"/>
              <a:ea typeface="Calibri"/>
              <a:cs typeface="Calibri"/>
              <a:sym typeface="Calibri"/>
            </a:endParaRPr>
          </a:p>
          <a:p>
            <a:pPr marL="88900" marR="63500" lvl="0" indent="0" algn="just" rtl="0">
              <a:lnSpc>
                <a:spcPct val="150000"/>
              </a:lnSpc>
              <a:spcBef>
                <a:spcPts val="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88900" marR="63500" lvl="0" indent="0" algn="just" rtl="0">
              <a:lnSpc>
                <a:spcPct val="150000"/>
              </a:lnSpc>
              <a:spcBef>
                <a:spcPts val="0"/>
              </a:spcBef>
              <a:spcAft>
                <a:spcPts val="0"/>
              </a:spcAft>
              <a:buClr>
                <a:schemeClr val="dk1"/>
              </a:buClr>
              <a:buSzPts val="1100"/>
              <a:buFont typeface="Arial"/>
              <a:buNone/>
            </a:pPr>
            <a:r>
              <a:rPr lang="it" sz="1700">
                <a:solidFill>
                  <a:schemeClr val="dk1"/>
                </a:solidFill>
                <a:latin typeface="Calibri"/>
                <a:ea typeface="Calibri"/>
                <a:cs typeface="Calibri"/>
                <a:sym typeface="Calibri"/>
              </a:rPr>
              <a:t>A questi fini si rende necessario pure l'intervento degli Uffici scolastici regionali che, attraverso i propri uffici di ambito territoriale, coordineranno le azioni delle scuole con quelle degli EE.LL., competenti in materia, per l'attivazione dei propri mediatori linguistici e culturali.</a:t>
            </a:r>
            <a:endParaRPr sz="17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259550"/>
            <a:ext cx="8520600" cy="1076400"/>
          </a:xfrm>
          <a:prstGeom prst="rect">
            <a:avLst/>
          </a:prstGeom>
        </p:spPr>
        <p:txBody>
          <a:bodyPr spcFirstLastPara="1" wrap="square" lIns="91425" tIns="91425" rIns="91425" bIns="91425" anchor="t" anchorCtr="0">
            <a:normAutofit fontScale="90000"/>
          </a:bodyPr>
          <a:lstStyle/>
          <a:p>
            <a:pPr marL="63500" marR="368300" lvl="0" indent="0" algn="ctr" rtl="0">
              <a:lnSpc>
                <a:spcPct val="115000"/>
              </a:lnSpc>
              <a:spcBef>
                <a:spcPts val="100"/>
              </a:spcBef>
              <a:spcAft>
                <a:spcPts val="0"/>
              </a:spcAft>
              <a:buNone/>
            </a:pPr>
            <a:r>
              <a:rPr lang="it" sz="1844" b="1">
                <a:latin typeface="Calibri"/>
                <a:ea typeface="Calibri"/>
                <a:cs typeface="Calibri"/>
                <a:sym typeface="Calibri"/>
              </a:rPr>
              <a:t>L’Associazione Italiana dei Magistrati per i minorenni e per la famiglia in ordine alla emergenza generata dall’arrivo di minori ucraini  e dalle loro necessità di accoglienza </a:t>
            </a:r>
            <a:r>
              <a:rPr lang="it" sz="1200" b="1"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www.minoriefamiglia.org</a:t>
            </a:r>
            <a:endParaRPr sz="1200" b="1" u="sng">
              <a:solidFill>
                <a:srgbClr val="0000FF"/>
              </a:solidFill>
              <a:latin typeface="Times New Roman"/>
              <a:ea typeface="Times New Roman"/>
              <a:cs typeface="Times New Roman"/>
              <a:sym typeface="Times New Roman"/>
            </a:endParaRPr>
          </a:p>
          <a:p>
            <a:pPr marL="63500" marR="368300" lvl="0" indent="0" algn="ctr" rtl="0">
              <a:lnSpc>
                <a:spcPct val="140000"/>
              </a:lnSpc>
              <a:spcBef>
                <a:spcPts val="100"/>
              </a:spcBef>
              <a:spcAft>
                <a:spcPts val="0"/>
              </a:spcAft>
              <a:buNone/>
            </a:pPr>
            <a:endParaRPr sz="1400" b="1">
              <a:latin typeface="Verdana"/>
              <a:ea typeface="Verdana"/>
              <a:cs typeface="Verdana"/>
              <a:sym typeface="Verdana"/>
            </a:endParaRPr>
          </a:p>
          <a:p>
            <a:pPr marL="419100" marR="533400" lvl="0" indent="0" algn="ctr" rtl="0">
              <a:lnSpc>
                <a:spcPct val="115909"/>
              </a:lnSpc>
              <a:spcBef>
                <a:spcPts val="0"/>
              </a:spcBef>
              <a:spcAft>
                <a:spcPts val="0"/>
              </a:spcAft>
              <a:buClr>
                <a:schemeClr val="dk1"/>
              </a:buClr>
              <a:buSzPct val="78571"/>
              <a:buFont typeface="Arial"/>
              <a:buNone/>
            </a:pPr>
            <a:endParaRPr sz="1400" b="1">
              <a:latin typeface="Times New Roman"/>
              <a:ea typeface="Times New Roman"/>
              <a:cs typeface="Times New Roman"/>
              <a:sym typeface="Times New Roman"/>
            </a:endParaRPr>
          </a:p>
          <a:p>
            <a:pPr marL="0" lvl="0" indent="0" algn="l" rtl="0">
              <a:lnSpc>
                <a:spcPct val="115000"/>
              </a:lnSpc>
              <a:spcBef>
                <a:spcPts val="100"/>
              </a:spcBef>
              <a:spcAft>
                <a:spcPts val="0"/>
              </a:spcAft>
              <a:buClr>
                <a:schemeClr val="dk1"/>
              </a:buClr>
              <a:buSzPct val="70967"/>
              <a:buFont typeface="Arial"/>
              <a:buNone/>
            </a:pPr>
            <a:r>
              <a:rPr lang="it" sz="1550" b="1">
                <a:latin typeface="Times New Roman"/>
                <a:ea typeface="Times New Roman"/>
                <a:cs typeface="Times New Roman"/>
                <a:sym typeface="Times New Roman"/>
              </a:rPr>
              <a:t> </a:t>
            </a:r>
            <a:endParaRPr sz="1550" b="1">
              <a:latin typeface="Times New Roman"/>
              <a:ea typeface="Times New Roman"/>
              <a:cs typeface="Times New Roman"/>
              <a:sym typeface="Times New Roman"/>
            </a:endParaRPr>
          </a:p>
          <a:p>
            <a:pPr marL="533400" marR="533400" lvl="0" indent="0" algn="ctr" rtl="0">
              <a:lnSpc>
                <a:spcPct val="70000"/>
              </a:lnSpc>
              <a:spcBef>
                <a:spcPts val="2400"/>
              </a:spcBef>
              <a:spcAft>
                <a:spcPts val="0"/>
              </a:spcAft>
              <a:buClr>
                <a:schemeClr val="dk1"/>
              </a:buClr>
              <a:buSzPct val="78571"/>
              <a:buFont typeface="Arial"/>
              <a:buNone/>
            </a:pPr>
            <a:endParaRPr sz="1400" b="1">
              <a:latin typeface="Times New Roman"/>
              <a:ea typeface="Times New Roman"/>
              <a:cs typeface="Times New Roman"/>
              <a:sym typeface="Times New Roman"/>
            </a:endParaRPr>
          </a:p>
          <a:p>
            <a:pPr marL="63500" marR="63500" lvl="0" indent="0" algn="just" rtl="0">
              <a:lnSpc>
                <a:spcPct val="115000"/>
              </a:lnSpc>
              <a:spcBef>
                <a:spcPts val="600"/>
              </a:spcBef>
              <a:spcAft>
                <a:spcPts val="0"/>
              </a:spcAft>
              <a:buClr>
                <a:schemeClr val="dk1"/>
              </a:buClr>
              <a:buSzPct val="78571"/>
              <a:buFont typeface="Arial"/>
              <a:buNone/>
            </a:pPr>
            <a:endParaRPr sz="1400">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18" name="Google Shape;118;p24"/>
          <p:cNvSpPr txBox="1">
            <a:spLocks noGrp="1"/>
          </p:cNvSpPr>
          <p:nvPr>
            <p:ph type="body" idx="1"/>
          </p:nvPr>
        </p:nvSpPr>
        <p:spPr>
          <a:xfrm>
            <a:off x="311700" y="1288100"/>
            <a:ext cx="8520600" cy="3639600"/>
          </a:xfrm>
          <a:prstGeom prst="rect">
            <a:avLst/>
          </a:prstGeom>
        </p:spPr>
        <p:txBody>
          <a:bodyPr spcFirstLastPara="1" wrap="square" lIns="91425" tIns="91425" rIns="91425" bIns="91425" anchor="t" anchorCtr="0">
            <a:normAutofit fontScale="25000" lnSpcReduction="20000"/>
          </a:bodyPr>
          <a:lstStyle/>
          <a:p>
            <a:pPr marL="457200" marR="63500" lvl="0" indent="0" algn="just" rtl="0">
              <a:spcBef>
                <a:spcPts val="0"/>
              </a:spcBef>
              <a:spcAft>
                <a:spcPts val="0"/>
              </a:spcAft>
              <a:buNone/>
            </a:pPr>
            <a:endParaRPr sz="4800" b="1">
              <a:solidFill>
                <a:schemeClr val="dk1"/>
              </a:solidFill>
              <a:latin typeface="Verdana"/>
              <a:ea typeface="Verdana"/>
              <a:cs typeface="Verdana"/>
              <a:sym typeface="Verdana"/>
            </a:endParaRPr>
          </a:p>
          <a:p>
            <a:pPr marL="457200" marR="63500" lvl="0" indent="-311150" algn="just" rtl="0">
              <a:spcBef>
                <a:spcPts val="0"/>
              </a:spcBef>
              <a:spcAft>
                <a:spcPts val="0"/>
              </a:spcAft>
              <a:buClr>
                <a:schemeClr val="dk1"/>
              </a:buClr>
              <a:buSzPct val="100000"/>
              <a:buFont typeface="Times New Roman"/>
              <a:buChar char="●"/>
            </a:pPr>
            <a:r>
              <a:rPr lang="it" sz="5200" b="1">
                <a:solidFill>
                  <a:schemeClr val="dk1"/>
                </a:solidFill>
                <a:latin typeface="Calibri"/>
                <a:ea typeface="Calibri"/>
                <a:cs typeface="Calibri"/>
                <a:sym typeface="Calibri"/>
              </a:rPr>
              <a:t>evidenzia</a:t>
            </a:r>
            <a:r>
              <a:rPr lang="it" sz="5200">
                <a:solidFill>
                  <a:schemeClr val="dk1"/>
                </a:solidFill>
                <a:latin typeface="Calibri"/>
                <a:ea typeface="Calibri"/>
                <a:cs typeface="Calibri"/>
                <a:sym typeface="Calibri"/>
              </a:rPr>
              <a:t> come sia realtà di questi giorni, dopo le rovinose azioni di guerra e l’attacco russo alla Ucraina, l’arrivo di tantissime persone in fuga dai bombardamenti e dall’orrore che ogni guerra provoca. Fra questi numerosi sono i minori, ragazzi, ma anche bambini, talora accompagnati da adulti di riferimento, talora in viaggio verso familiari residenti in Italia talora anche soli;</a:t>
            </a:r>
            <a:endParaRPr sz="5200">
              <a:solidFill>
                <a:schemeClr val="dk1"/>
              </a:solidFill>
              <a:latin typeface="Calibri"/>
              <a:ea typeface="Calibri"/>
              <a:cs typeface="Calibri"/>
              <a:sym typeface="Calibri"/>
            </a:endParaRPr>
          </a:p>
          <a:p>
            <a:pPr marL="457200" marR="63500" lvl="0" indent="0" algn="just" rtl="0">
              <a:spcBef>
                <a:spcPts val="0"/>
              </a:spcBef>
              <a:spcAft>
                <a:spcPts val="0"/>
              </a:spcAft>
              <a:buNone/>
            </a:pPr>
            <a:endParaRPr sz="5200">
              <a:solidFill>
                <a:schemeClr val="dk1"/>
              </a:solidFill>
              <a:latin typeface="Calibri"/>
              <a:ea typeface="Calibri"/>
              <a:cs typeface="Calibri"/>
              <a:sym typeface="Calibri"/>
            </a:endParaRPr>
          </a:p>
          <a:p>
            <a:pPr marL="457200" marR="63500" lvl="0" indent="-311150" algn="just" rtl="0">
              <a:spcBef>
                <a:spcPts val="0"/>
              </a:spcBef>
              <a:spcAft>
                <a:spcPts val="0"/>
              </a:spcAft>
              <a:buClr>
                <a:schemeClr val="dk1"/>
              </a:buClr>
              <a:buSzPct val="100000"/>
              <a:buFont typeface="Times New Roman"/>
              <a:buChar char="●"/>
            </a:pPr>
            <a:r>
              <a:rPr lang="it" sz="5200" b="1">
                <a:solidFill>
                  <a:schemeClr val="dk1"/>
                </a:solidFill>
                <a:latin typeface="Calibri"/>
                <a:ea typeface="Calibri"/>
                <a:cs typeface="Calibri"/>
                <a:sym typeface="Calibri"/>
              </a:rPr>
              <a:t>sottolinea </a:t>
            </a:r>
            <a:r>
              <a:rPr lang="it" sz="5200">
                <a:solidFill>
                  <a:schemeClr val="dk1"/>
                </a:solidFill>
                <a:latin typeface="Calibri"/>
                <a:ea typeface="Calibri"/>
                <a:cs typeface="Calibri"/>
                <a:sym typeface="Calibri"/>
              </a:rPr>
              <a:t>pertanto come sia d</a:t>
            </a:r>
            <a:r>
              <a:rPr lang="it" sz="5200" b="1">
                <a:solidFill>
                  <a:schemeClr val="dk1"/>
                </a:solidFill>
                <a:latin typeface="Calibri"/>
                <a:ea typeface="Calibri"/>
                <a:cs typeface="Calibri"/>
                <a:sym typeface="Calibri"/>
              </a:rPr>
              <a:t>overoso porre in essere ogni gesto di accoglienza che serva ad alleviare il dolore e il trauma connesso a una situazione così brutale</a:t>
            </a:r>
            <a:r>
              <a:rPr lang="it" sz="5200">
                <a:solidFill>
                  <a:schemeClr val="dk1"/>
                </a:solidFill>
                <a:latin typeface="Calibri"/>
                <a:ea typeface="Calibri"/>
                <a:cs typeface="Calibri"/>
                <a:sym typeface="Calibri"/>
              </a:rPr>
              <a:t>, che tutti speriamo temporanea;</a:t>
            </a:r>
            <a:endParaRPr sz="5200">
              <a:solidFill>
                <a:schemeClr val="dk1"/>
              </a:solidFill>
              <a:latin typeface="Calibri"/>
              <a:ea typeface="Calibri"/>
              <a:cs typeface="Calibri"/>
              <a:sym typeface="Calibri"/>
            </a:endParaRPr>
          </a:p>
          <a:p>
            <a:pPr marL="457200" lvl="0" indent="0" algn="l" rtl="0">
              <a:spcBef>
                <a:spcPts val="0"/>
              </a:spcBef>
              <a:spcAft>
                <a:spcPts val="0"/>
              </a:spcAft>
              <a:buNone/>
            </a:pPr>
            <a:r>
              <a:rPr lang="it" sz="5200">
                <a:solidFill>
                  <a:schemeClr val="dk1"/>
                </a:solidFill>
                <a:latin typeface="Calibri"/>
                <a:ea typeface="Calibri"/>
                <a:cs typeface="Calibri"/>
                <a:sym typeface="Calibri"/>
              </a:rPr>
              <a:t> </a:t>
            </a:r>
            <a:endParaRPr sz="5200" b="1">
              <a:solidFill>
                <a:schemeClr val="dk1"/>
              </a:solidFill>
              <a:latin typeface="Calibri"/>
              <a:ea typeface="Calibri"/>
              <a:cs typeface="Calibri"/>
              <a:sym typeface="Calibri"/>
            </a:endParaRPr>
          </a:p>
          <a:p>
            <a:pPr marL="457200" marR="63500" lvl="0" indent="-311150" algn="just" rtl="0">
              <a:spcBef>
                <a:spcPts val="0"/>
              </a:spcBef>
              <a:spcAft>
                <a:spcPts val="0"/>
              </a:spcAft>
              <a:buClr>
                <a:schemeClr val="dk1"/>
              </a:buClr>
              <a:buSzPct val="100000"/>
              <a:buFont typeface="Times New Roman"/>
              <a:buChar char="●"/>
            </a:pPr>
            <a:r>
              <a:rPr lang="it" sz="5200" b="1">
                <a:solidFill>
                  <a:schemeClr val="dk1"/>
                </a:solidFill>
                <a:latin typeface="Calibri"/>
                <a:ea typeface="Calibri"/>
                <a:cs typeface="Calibri"/>
                <a:sym typeface="Calibri"/>
              </a:rPr>
              <a:t>ritiene </a:t>
            </a:r>
            <a:r>
              <a:rPr lang="it" sz="5200">
                <a:solidFill>
                  <a:schemeClr val="dk1"/>
                </a:solidFill>
                <a:latin typeface="Calibri"/>
                <a:ea typeface="Calibri"/>
                <a:cs typeface="Calibri"/>
                <a:sym typeface="Calibri"/>
              </a:rPr>
              <a:t>tuttavia necessario, su tutto il territorio nazionale, </a:t>
            </a:r>
            <a:r>
              <a:rPr lang="it" sz="5200" b="1">
                <a:solidFill>
                  <a:schemeClr val="dk1"/>
                </a:solidFill>
                <a:latin typeface="Calibri"/>
                <a:ea typeface="Calibri"/>
                <a:cs typeface="Calibri"/>
                <a:sym typeface="Calibri"/>
              </a:rPr>
              <a:t>adottare una modalità operativa che preveda una </a:t>
            </a:r>
            <a:r>
              <a:rPr lang="it" sz="5200" b="1" i="1">
                <a:solidFill>
                  <a:schemeClr val="dk1"/>
                </a:solidFill>
                <a:latin typeface="Calibri"/>
                <a:ea typeface="Calibri"/>
                <a:cs typeface="Calibri"/>
                <a:sym typeface="Calibri"/>
              </a:rPr>
              <a:t>governance </a:t>
            </a:r>
            <a:r>
              <a:rPr lang="it" sz="5200" b="1">
                <a:solidFill>
                  <a:schemeClr val="dk1"/>
                </a:solidFill>
                <a:latin typeface="Calibri"/>
                <a:ea typeface="Calibri"/>
                <a:cs typeface="Calibri"/>
                <a:sym typeface="Calibri"/>
              </a:rPr>
              <a:t>dello Stato tesa a monitorare e validare le molteplici iniziative già in atto, al fine di </a:t>
            </a:r>
            <a:r>
              <a:rPr lang="it" sz="6000" b="1">
                <a:solidFill>
                  <a:schemeClr val="dk1"/>
                </a:solidFill>
                <a:latin typeface="Calibri"/>
                <a:ea typeface="Calibri"/>
                <a:cs typeface="Calibri"/>
                <a:sym typeface="Calibri"/>
              </a:rPr>
              <a:t>rendere tracciabili tutti i minori ucraini variamente giunti in Italia, scongiurandone la possibile sparizione e il possibile sfruttamento</a:t>
            </a:r>
            <a:r>
              <a:rPr lang="it" sz="6000">
                <a:solidFill>
                  <a:schemeClr val="dk1"/>
                </a:solidFill>
                <a:latin typeface="Calibri"/>
                <a:ea typeface="Calibri"/>
                <a:cs typeface="Calibri"/>
                <a:sym typeface="Calibri"/>
              </a:rPr>
              <a:t>;</a:t>
            </a:r>
            <a:endParaRPr sz="6000">
              <a:solidFill>
                <a:schemeClr val="dk1"/>
              </a:solidFill>
              <a:latin typeface="Calibri"/>
              <a:ea typeface="Calibri"/>
              <a:cs typeface="Calibri"/>
              <a:sym typeface="Calibri"/>
            </a:endParaRPr>
          </a:p>
          <a:p>
            <a:pPr marL="0" lvl="0" indent="0" algn="l" rtl="0">
              <a:spcBef>
                <a:spcPts val="0"/>
              </a:spcBef>
              <a:spcAft>
                <a:spcPts val="0"/>
              </a:spcAft>
              <a:buNone/>
            </a:pPr>
            <a:endParaRPr sz="5200" b="1">
              <a:solidFill>
                <a:schemeClr val="dk1"/>
              </a:solidFill>
              <a:latin typeface="Calibri"/>
              <a:ea typeface="Calibri"/>
              <a:cs typeface="Calibri"/>
              <a:sym typeface="Calibri"/>
            </a:endParaRPr>
          </a:p>
          <a:p>
            <a:pPr marL="457200" marR="152400" lvl="0" indent="-311150" algn="l" rtl="0">
              <a:spcBef>
                <a:spcPts val="0"/>
              </a:spcBef>
              <a:spcAft>
                <a:spcPts val="0"/>
              </a:spcAft>
              <a:buClr>
                <a:schemeClr val="dk1"/>
              </a:buClr>
              <a:buSzPct val="100000"/>
              <a:buFont typeface="Times New Roman"/>
              <a:buChar char="●"/>
            </a:pPr>
            <a:r>
              <a:rPr lang="it" sz="5200" b="1">
                <a:solidFill>
                  <a:schemeClr val="dk1"/>
                </a:solidFill>
                <a:latin typeface="Calibri"/>
                <a:ea typeface="Calibri"/>
                <a:cs typeface="Calibri"/>
                <a:sym typeface="Calibri"/>
              </a:rPr>
              <a:t>segnala </a:t>
            </a:r>
            <a:r>
              <a:rPr lang="it" sz="5200">
                <a:solidFill>
                  <a:schemeClr val="dk1"/>
                </a:solidFill>
                <a:latin typeface="Calibri"/>
                <a:ea typeface="Calibri"/>
                <a:cs typeface="Calibri"/>
                <a:sym typeface="Calibri"/>
              </a:rPr>
              <a:t>il rischio di atteggiamenti predatori nei confronti di bimbi non in stato di abbandono, il rischio di un approccio semplificante la loro condizione di elevatissimo stress, il rischio di una modalità poco appropriata, frettolosa e potenzialmente produttiva di altro dolore in presenza di  percorsi di accoglienza non adeguatamente preparati;</a:t>
            </a:r>
            <a:endParaRPr sz="5200">
              <a:solidFill>
                <a:schemeClr val="dk1"/>
              </a:solidFill>
              <a:latin typeface="Calibri"/>
              <a:ea typeface="Calibri"/>
              <a:cs typeface="Calibri"/>
              <a:sym typeface="Calibri"/>
            </a:endParaRPr>
          </a:p>
          <a:p>
            <a:pPr marL="45720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body" idx="1"/>
          </p:nvPr>
        </p:nvSpPr>
        <p:spPr>
          <a:xfrm>
            <a:off x="311700" y="373100"/>
            <a:ext cx="8520600" cy="4596600"/>
          </a:xfrm>
          <a:prstGeom prst="rect">
            <a:avLst/>
          </a:prstGeom>
        </p:spPr>
        <p:txBody>
          <a:bodyPr spcFirstLastPara="1" wrap="square" lIns="91425" tIns="91425" rIns="91425" bIns="91425" anchor="t" anchorCtr="0">
            <a:normAutofit fontScale="25000" lnSpcReduction="20000"/>
          </a:bodyPr>
          <a:lstStyle/>
          <a:p>
            <a:pPr marL="457200" lvl="0" indent="-304800" algn="l" rtl="0">
              <a:lnSpc>
                <a:spcPct val="115000"/>
              </a:lnSpc>
              <a:spcBef>
                <a:spcPts val="2400"/>
              </a:spcBef>
              <a:spcAft>
                <a:spcPts val="0"/>
              </a:spcAft>
              <a:buClr>
                <a:schemeClr val="dk1"/>
              </a:buClr>
              <a:buSzPct val="80000"/>
              <a:buFont typeface="Verdana"/>
              <a:buChar char="●"/>
            </a:pPr>
            <a:r>
              <a:rPr lang="it" sz="6000" b="1">
                <a:solidFill>
                  <a:schemeClr val="dk1"/>
                </a:solidFill>
                <a:latin typeface="Calibri"/>
                <a:ea typeface="Calibri"/>
                <a:cs typeface="Calibri"/>
                <a:sym typeface="Calibri"/>
              </a:rPr>
              <a:t>esprime forte preoccupazione </a:t>
            </a:r>
            <a:r>
              <a:rPr lang="it" sz="6000">
                <a:solidFill>
                  <a:schemeClr val="dk1"/>
                </a:solidFill>
                <a:latin typeface="Calibri"/>
                <a:ea typeface="Calibri"/>
                <a:cs typeface="Calibri"/>
                <a:sym typeface="Calibri"/>
              </a:rPr>
              <a:t>per la possibilità che nel caos si verifichino comportamenti altamente pericolosi e ulteriormente dannosi nei confronti di minorenni dei quali nulla è dato sapere.</a:t>
            </a:r>
            <a:r>
              <a:rPr lang="it" sz="6400">
                <a:solidFill>
                  <a:schemeClr val="dk1"/>
                </a:solidFill>
                <a:latin typeface="Calibri"/>
                <a:ea typeface="Calibri"/>
                <a:cs typeface="Calibri"/>
                <a:sym typeface="Calibri"/>
              </a:rPr>
              <a:t>      </a:t>
            </a:r>
            <a:endParaRPr sz="6400">
              <a:solidFill>
                <a:schemeClr val="dk1"/>
              </a:solidFill>
              <a:latin typeface="Calibri"/>
              <a:ea typeface="Calibri"/>
              <a:cs typeface="Calibri"/>
              <a:sym typeface="Calibri"/>
            </a:endParaRPr>
          </a:p>
          <a:p>
            <a:pPr marL="63500" lvl="0" indent="0" algn="l" rtl="0">
              <a:lnSpc>
                <a:spcPct val="115000"/>
              </a:lnSpc>
              <a:spcBef>
                <a:spcPts val="0"/>
              </a:spcBef>
              <a:spcAft>
                <a:spcPts val="0"/>
              </a:spcAft>
              <a:buNone/>
            </a:pPr>
            <a:endParaRPr sz="64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ct val="100000"/>
              <a:buFont typeface="Verdana"/>
              <a:buChar char="●"/>
            </a:pPr>
            <a:r>
              <a:rPr lang="it" sz="6000" b="1">
                <a:solidFill>
                  <a:schemeClr val="dk1"/>
                </a:solidFill>
                <a:latin typeface="Calibri"/>
                <a:ea typeface="Calibri"/>
                <a:cs typeface="Calibri"/>
                <a:sym typeface="Calibri"/>
              </a:rPr>
              <a:t>ritiene</a:t>
            </a:r>
            <a:r>
              <a:rPr lang="it" sz="6000">
                <a:solidFill>
                  <a:schemeClr val="dk1"/>
                </a:solidFill>
                <a:latin typeface="Calibri"/>
                <a:ea typeface="Calibri"/>
                <a:cs typeface="Calibri"/>
                <a:sym typeface="Calibri"/>
              </a:rPr>
              <a:t> </a:t>
            </a:r>
            <a:r>
              <a:rPr lang="it" sz="6000" b="1">
                <a:solidFill>
                  <a:schemeClr val="dk1"/>
                </a:solidFill>
                <a:latin typeface="Calibri"/>
                <a:ea typeface="Calibri"/>
                <a:cs typeface="Calibri"/>
                <a:sym typeface="Calibri"/>
              </a:rPr>
              <a:t>indispensabile</a:t>
            </a:r>
            <a:r>
              <a:rPr lang="it" sz="6000">
                <a:solidFill>
                  <a:schemeClr val="dk1"/>
                </a:solidFill>
                <a:latin typeface="Calibri"/>
                <a:ea typeface="Calibri"/>
                <a:cs typeface="Calibri"/>
                <a:sym typeface="Calibri"/>
              </a:rPr>
              <a:t>, per tutti coloro che si dedicano all’accoglienza f</a:t>
            </a:r>
            <a:r>
              <a:rPr lang="it" sz="6000" b="1">
                <a:solidFill>
                  <a:schemeClr val="dk1"/>
                </a:solidFill>
                <a:latin typeface="Calibri"/>
                <a:ea typeface="Calibri"/>
                <a:cs typeface="Calibri"/>
                <a:sym typeface="Calibri"/>
              </a:rPr>
              <a:t>are riferimento ovunque alle Prefetture, alle Questure, alle FF.OO.</a:t>
            </a:r>
            <a:r>
              <a:rPr lang="it" sz="6000">
                <a:solidFill>
                  <a:schemeClr val="dk1"/>
                </a:solidFill>
                <a:latin typeface="Calibri"/>
                <a:ea typeface="Calibri"/>
                <a:cs typeface="Calibri"/>
                <a:sym typeface="Calibri"/>
              </a:rPr>
              <a:t> per indirizzare agli uffici di Procura della Repubblica per i Minorenni dei luoghi ove operano, o in caso di diversi accordi al Tribunale per i Minorenni, le segnalazioni di tutte le presenze dei minori ucraini che si trovino in Italia, privi di entrambi i genitori.</a:t>
            </a:r>
            <a:endParaRPr sz="6000">
              <a:solidFill>
                <a:schemeClr val="dk1"/>
              </a:solidFill>
              <a:latin typeface="Calibri"/>
              <a:ea typeface="Calibri"/>
              <a:cs typeface="Calibri"/>
              <a:sym typeface="Calibri"/>
            </a:endParaRPr>
          </a:p>
          <a:p>
            <a:pPr marL="457200" marR="63500" lvl="0" indent="0" algn="just" rtl="0">
              <a:lnSpc>
                <a:spcPct val="115000"/>
              </a:lnSpc>
              <a:spcBef>
                <a:spcPts val="0"/>
              </a:spcBef>
              <a:spcAft>
                <a:spcPts val="0"/>
              </a:spcAft>
              <a:buNone/>
            </a:pPr>
            <a:endParaRPr sz="6000">
              <a:solidFill>
                <a:schemeClr val="dk1"/>
              </a:solidFill>
              <a:latin typeface="Calibri"/>
              <a:ea typeface="Calibri"/>
              <a:cs typeface="Calibri"/>
              <a:sym typeface="Calibri"/>
            </a:endParaRPr>
          </a:p>
          <a:p>
            <a:pPr marL="457200" marR="63500" lvl="0" indent="0" algn="just" rtl="0">
              <a:lnSpc>
                <a:spcPct val="115000"/>
              </a:lnSpc>
              <a:spcBef>
                <a:spcPts val="0"/>
              </a:spcBef>
              <a:spcAft>
                <a:spcPts val="0"/>
              </a:spcAft>
              <a:buNone/>
            </a:pPr>
            <a:r>
              <a:rPr lang="it" sz="6000">
                <a:solidFill>
                  <a:schemeClr val="dk1"/>
                </a:solidFill>
                <a:latin typeface="Calibri"/>
                <a:ea typeface="Calibri"/>
                <a:cs typeface="Calibri"/>
                <a:sym typeface="Calibri"/>
              </a:rPr>
              <a:t>In assenza di diversi accordi fra autorità giudiziarie minorili, esattamente come nel caso del Minori Stranieri Non Accompagnati, la Procura investita della situazione potrà inoltrare ricorso al Tribunale per i minorenni per l’apertura delle tutele e la nomina dei tutori volontari, come previsto dalla legge 7 aprile 2017 n.47 , nonché per la nomina a tutore di un familiare diverso dai genitori o di altra persona di fiducia dei genitori, previa verifica della situazione da parte dei servizi sociali deputati.</a:t>
            </a:r>
            <a:endParaRPr sz="6000">
              <a:solidFill>
                <a:schemeClr val="dk1"/>
              </a:solidFill>
              <a:latin typeface="Calibri"/>
              <a:ea typeface="Calibri"/>
              <a:cs typeface="Calibri"/>
              <a:sym typeface="Calibri"/>
            </a:endParaRPr>
          </a:p>
          <a:p>
            <a:pPr marL="457200" marR="63500" lvl="0" indent="0" algn="just" rtl="0">
              <a:lnSpc>
                <a:spcPct val="115000"/>
              </a:lnSpc>
              <a:spcBef>
                <a:spcPts val="0"/>
              </a:spcBef>
              <a:spcAft>
                <a:spcPts val="0"/>
              </a:spcAft>
              <a:buNone/>
            </a:pPr>
            <a:endParaRPr sz="6000">
              <a:solidFill>
                <a:schemeClr val="dk1"/>
              </a:solidFill>
              <a:latin typeface="Calibri"/>
              <a:ea typeface="Calibri"/>
              <a:cs typeface="Calibri"/>
              <a:sym typeface="Calibri"/>
            </a:endParaRPr>
          </a:p>
          <a:p>
            <a:pPr marL="457200" marR="63500" lvl="0" indent="-323850" algn="just" rtl="0">
              <a:spcBef>
                <a:spcPts val="0"/>
              </a:spcBef>
              <a:spcAft>
                <a:spcPts val="0"/>
              </a:spcAft>
              <a:buClr>
                <a:schemeClr val="dk1"/>
              </a:buClr>
              <a:buSzPct val="100000"/>
              <a:buFont typeface="Verdana"/>
              <a:buChar char="●"/>
            </a:pPr>
            <a:r>
              <a:rPr lang="it" sz="6000">
                <a:solidFill>
                  <a:schemeClr val="dk1"/>
                </a:solidFill>
                <a:latin typeface="Calibri"/>
                <a:ea typeface="Calibri"/>
                <a:cs typeface="Calibri"/>
                <a:sym typeface="Calibri"/>
              </a:rPr>
              <a:t>ritiene indispensabile che le Autorità Giudiziarie Minorili forniscano i dati di tutti i minori ucraini presenti sul nostro territorio in assenza dei genitori al Ministero dell’Interno e al Ministero del Lavoro e delle politiche sociali per il tracciamento degli stessi.</a:t>
            </a:r>
            <a:endParaRPr sz="6000">
              <a:solidFill>
                <a:schemeClr val="dk1"/>
              </a:solidFill>
              <a:latin typeface="Calibri"/>
              <a:ea typeface="Calibri"/>
              <a:cs typeface="Calibri"/>
              <a:sym typeface="Calibri"/>
            </a:endParaRPr>
          </a:p>
          <a:p>
            <a:pPr marL="0" marR="63500" lvl="0" indent="0" algn="just" rtl="0">
              <a:lnSpc>
                <a:spcPct val="115000"/>
              </a:lnSpc>
              <a:spcBef>
                <a:spcPts val="0"/>
              </a:spcBef>
              <a:spcAft>
                <a:spcPts val="0"/>
              </a:spcAft>
              <a:buNone/>
            </a:pPr>
            <a:endParaRPr sz="6400">
              <a:solidFill>
                <a:schemeClr val="dk1"/>
              </a:solidFill>
              <a:latin typeface="Calibri"/>
              <a:ea typeface="Calibri"/>
              <a:cs typeface="Calibri"/>
              <a:sym typeface="Calibri"/>
            </a:endParaRPr>
          </a:p>
          <a:p>
            <a:pPr marL="457200" marR="63500" lvl="0" indent="0" algn="just" rtl="0">
              <a:lnSpc>
                <a:spcPct val="115000"/>
              </a:lnSpc>
              <a:spcBef>
                <a:spcPts val="0"/>
              </a:spcBef>
              <a:spcAft>
                <a:spcPts val="0"/>
              </a:spcAft>
              <a:buNone/>
            </a:pPr>
            <a:endParaRPr sz="5600">
              <a:solidFill>
                <a:schemeClr val="dk1"/>
              </a:solidFill>
              <a:latin typeface="Verdana"/>
              <a:ea typeface="Verdana"/>
              <a:cs typeface="Verdana"/>
              <a:sym typeface="Verdana"/>
            </a:endParaRPr>
          </a:p>
          <a:p>
            <a:pPr marL="457200" marR="63500" lvl="0" indent="0" algn="just" rtl="0">
              <a:lnSpc>
                <a:spcPct val="115000"/>
              </a:lnSpc>
              <a:spcBef>
                <a:spcPts val="0"/>
              </a:spcBef>
              <a:spcAft>
                <a:spcPts val="0"/>
              </a:spcAft>
              <a:buNone/>
            </a:pPr>
            <a:endParaRPr sz="5600">
              <a:solidFill>
                <a:schemeClr val="dk1"/>
              </a:solidFill>
              <a:latin typeface="Verdana"/>
              <a:ea typeface="Verdana"/>
              <a:cs typeface="Verdana"/>
              <a:sym typeface="Verdana"/>
            </a:endParaRPr>
          </a:p>
          <a:p>
            <a:pPr marL="457200" marR="3225800" lvl="0" indent="0" algn="l" rtl="0">
              <a:lnSpc>
                <a:spcPct val="70000"/>
              </a:lnSpc>
              <a:spcBef>
                <a:spcPts val="2400"/>
              </a:spcBef>
              <a:spcAft>
                <a:spcPts val="0"/>
              </a:spcAft>
              <a:buNone/>
            </a:pPr>
            <a:endParaRPr sz="4800" b="1">
              <a:solidFill>
                <a:schemeClr val="dk1"/>
              </a:solidFill>
              <a:latin typeface="Verdana"/>
              <a:ea typeface="Verdana"/>
              <a:cs typeface="Verdana"/>
              <a:sym typeface="Verdana"/>
            </a:endParaRPr>
          </a:p>
          <a:p>
            <a:pPr marL="457200" marR="3225800" lvl="0" indent="0" algn="l" rtl="0">
              <a:lnSpc>
                <a:spcPct val="70000"/>
              </a:lnSpc>
              <a:spcBef>
                <a:spcPts val="2400"/>
              </a:spcBef>
              <a:spcAft>
                <a:spcPts val="0"/>
              </a:spcAft>
              <a:buNone/>
            </a:pPr>
            <a:endParaRPr sz="4800" b="1">
              <a:solidFill>
                <a:schemeClr val="dk1"/>
              </a:solidFill>
              <a:latin typeface="Verdana"/>
              <a:ea typeface="Verdana"/>
              <a:cs typeface="Verdana"/>
              <a:sym typeface="Verdana"/>
            </a:endParaRPr>
          </a:p>
          <a:p>
            <a:pPr marL="457200" marR="3225800" lvl="0" indent="0" algn="l" rtl="0">
              <a:lnSpc>
                <a:spcPct val="70000"/>
              </a:lnSpc>
              <a:spcBef>
                <a:spcPts val="2400"/>
              </a:spcBef>
              <a:spcAft>
                <a:spcPts val="0"/>
              </a:spcAft>
              <a:buNone/>
            </a:pPr>
            <a:endParaRPr sz="4800" b="1">
              <a:solidFill>
                <a:schemeClr val="dk1"/>
              </a:solidFill>
              <a:latin typeface="Verdana"/>
              <a:ea typeface="Verdana"/>
              <a:cs typeface="Verdana"/>
              <a:sym typeface="Verdana"/>
            </a:endParaRPr>
          </a:p>
          <a:p>
            <a:pPr marL="457200" marR="3225800" lvl="0" indent="0" algn="l" rtl="0">
              <a:lnSpc>
                <a:spcPct val="70000"/>
              </a:lnSpc>
              <a:spcBef>
                <a:spcPts val="2400"/>
              </a:spcBef>
              <a:spcAft>
                <a:spcPts val="0"/>
              </a:spcAft>
              <a:buNone/>
            </a:pPr>
            <a:r>
              <a:rPr lang="it" sz="1350">
                <a:solidFill>
                  <a:schemeClr val="dk1"/>
                </a:solidFill>
                <a:latin typeface="Times New Roman"/>
                <a:ea typeface="Times New Roman"/>
                <a:cs typeface="Times New Roman"/>
                <a:sym typeface="Times New Roman"/>
              </a:rPr>
              <a:t> </a:t>
            </a:r>
            <a:endParaRPr sz="135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311700" y="445025"/>
            <a:ext cx="8270400" cy="879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Calibri"/>
                <a:ea typeface="Calibri"/>
                <a:cs typeface="Calibri"/>
                <a:sym typeface="Calibri"/>
              </a:rPr>
              <a:t>“</a:t>
            </a:r>
            <a:r>
              <a:rPr lang="it" b="1">
                <a:latin typeface="Calibri"/>
                <a:ea typeface="Calibri"/>
                <a:cs typeface="Calibri"/>
                <a:sym typeface="Calibri"/>
              </a:rPr>
              <a:t>Rilevazione</a:t>
            </a:r>
            <a:r>
              <a:rPr lang="it">
                <a:latin typeface="Calibri"/>
                <a:ea typeface="Calibri"/>
                <a:cs typeface="Calibri"/>
                <a:sym typeface="Calibri"/>
              </a:rPr>
              <a:t> l'accoglienza scolastica degli alunni ucraini”         </a:t>
            </a:r>
            <a:r>
              <a:rPr lang="it" sz="2133">
                <a:latin typeface="Calibri"/>
                <a:ea typeface="Calibri"/>
                <a:cs typeface="Calibri"/>
                <a:sym typeface="Calibri"/>
              </a:rPr>
              <a:t>Nota del 9 marzo 2022 </a:t>
            </a:r>
            <a:endParaRPr sz="2133">
              <a:latin typeface="Calibri"/>
              <a:ea typeface="Calibri"/>
              <a:cs typeface="Calibri"/>
              <a:sym typeface="Calibri"/>
            </a:endParaRPr>
          </a:p>
        </p:txBody>
      </p:sp>
      <p:sp>
        <p:nvSpPr>
          <p:cNvPr id="129" name="Google Shape;129;p26"/>
          <p:cNvSpPr txBox="1">
            <a:spLocks noGrp="1"/>
          </p:cNvSpPr>
          <p:nvPr>
            <p:ph type="body" idx="1"/>
          </p:nvPr>
        </p:nvSpPr>
        <p:spPr>
          <a:xfrm>
            <a:off x="235500" y="1753400"/>
            <a:ext cx="8520600" cy="204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solidFill>
                  <a:schemeClr val="dk1"/>
                </a:solidFill>
                <a:latin typeface="Calibri"/>
                <a:ea typeface="Calibri"/>
                <a:cs typeface="Calibri"/>
                <a:sym typeface="Calibri"/>
              </a:rPr>
              <a:t>Il monitoraggio riguarda esclusivamente i minori ucraini accolti dalla scuola dopo l’inizio del conflitto, iniziato il 24 febbraio 2022.</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it">
                <a:solidFill>
                  <a:schemeClr val="dk1"/>
                </a:solidFill>
                <a:latin typeface="Calibri"/>
                <a:ea typeface="Calibri"/>
                <a:cs typeface="Calibri"/>
                <a:sym typeface="Calibri"/>
              </a:rPr>
              <a:t>(Tale azione è svolta dalle segreterie)</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 </a:t>
            </a:r>
            <a:endParaRPr/>
          </a:p>
        </p:txBody>
      </p:sp>
      <p:sp>
        <p:nvSpPr>
          <p:cNvPr id="135" name="Google Shape;135;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3100">
              <a:solidFill>
                <a:schemeClr val="dk1"/>
              </a:solidFill>
            </a:endParaRPr>
          </a:p>
          <a:p>
            <a:pPr marL="0" lvl="0" indent="0" algn="ctr" rtl="0">
              <a:spcBef>
                <a:spcPts val="1200"/>
              </a:spcBef>
              <a:spcAft>
                <a:spcPts val="0"/>
              </a:spcAft>
              <a:buNone/>
            </a:pPr>
            <a:r>
              <a:rPr lang="it" sz="3700" b="1">
                <a:solidFill>
                  <a:schemeClr val="dk1"/>
                </a:solidFill>
                <a:latin typeface="Calibri"/>
                <a:ea typeface="Calibri"/>
                <a:cs typeface="Calibri"/>
                <a:sym typeface="Calibri"/>
              </a:rPr>
              <a:t>INDICAZIONI OPERATIVE:</a:t>
            </a:r>
            <a:endParaRPr sz="3700" b="1">
              <a:solidFill>
                <a:schemeClr val="dk1"/>
              </a:solidFill>
              <a:latin typeface="Calibri"/>
              <a:ea typeface="Calibri"/>
              <a:cs typeface="Calibri"/>
              <a:sym typeface="Calibri"/>
            </a:endParaRPr>
          </a:p>
          <a:p>
            <a:pPr marL="0" lvl="0" indent="0" algn="ctr" rtl="0">
              <a:spcBef>
                <a:spcPts val="1200"/>
              </a:spcBef>
              <a:spcAft>
                <a:spcPts val="1200"/>
              </a:spcAft>
              <a:buNone/>
            </a:pPr>
            <a:r>
              <a:rPr lang="it" sz="3700" b="1">
                <a:solidFill>
                  <a:schemeClr val="dk1"/>
                </a:solidFill>
                <a:latin typeface="Calibri"/>
                <a:ea typeface="Calibri"/>
                <a:cs typeface="Calibri"/>
                <a:sym typeface="Calibri"/>
              </a:rPr>
              <a:t>SINTESI</a:t>
            </a:r>
            <a:endParaRPr sz="3700" b="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820" b="1">
                <a:latin typeface="Calibri"/>
                <a:ea typeface="Calibri"/>
                <a:cs typeface="Calibri"/>
                <a:sym typeface="Calibri"/>
              </a:rPr>
              <a:t>ISCRIZIONE  </a:t>
            </a:r>
            <a:endParaRPr sz="2820" b="1">
              <a:latin typeface="Calibri"/>
              <a:ea typeface="Calibri"/>
              <a:cs typeface="Calibri"/>
              <a:sym typeface="Calibri"/>
            </a:endParaRPr>
          </a:p>
        </p:txBody>
      </p:sp>
      <p:sp>
        <p:nvSpPr>
          <p:cNvPr id="141" name="Google Shape;14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317500" lvl="0" indent="0" algn="l" rtl="0">
              <a:lnSpc>
                <a:spcPct val="107000"/>
              </a:lnSpc>
              <a:spcBef>
                <a:spcPts val="200"/>
              </a:spcBef>
              <a:spcAft>
                <a:spcPts val="0"/>
              </a:spcAft>
              <a:buSzPts val="605"/>
              <a:buNone/>
            </a:pPr>
            <a:r>
              <a:rPr lang="it" sz="1771" b="1" u="sng" dirty="0">
                <a:solidFill>
                  <a:schemeClr val="dk1"/>
                </a:solidFill>
                <a:latin typeface="Calibri"/>
                <a:ea typeface="Calibri"/>
                <a:cs typeface="Calibri"/>
                <a:sym typeface="Calibri"/>
              </a:rPr>
              <a:t>Iscrizione alla scuola dell’Infanzia</a:t>
            </a:r>
            <a:r>
              <a:rPr lang="it" sz="1771" dirty="0">
                <a:solidFill>
                  <a:schemeClr val="dk1"/>
                </a:solidFill>
                <a:latin typeface="Calibri"/>
                <a:ea typeface="Calibri"/>
                <a:cs typeface="Calibri"/>
                <a:sym typeface="Calibri"/>
              </a:rPr>
              <a:t> dopo le vaccinazioni obbligatorie per tutti gli alunni di questa fascia di età.</a:t>
            </a:r>
            <a:endParaRPr sz="1771" dirty="0">
              <a:solidFill>
                <a:schemeClr val="dk1"/>
              </a:solidFill>
              <a:latin typeface="Calibri"/>
              <a:ea typeface="Calibri"/>
              <a:cs typeface="Calibri"/>
              <a:sym typeface="Calibri"/>
            </a:endParaRPr>
          </a:p>
          <a:p>
            <a:pPr marL="0" lvl="0" indent="0" algn="l" rtl="0">
              <a:spcBef>
                <a:spcPts val="0"/>
              </a:spcBef>
              <a:spcAft>
                <a:spcPts val="0"/>
              </a:spcAft>
              <a:buSzPts val="605"/>
              <a:buNone/>
            </a:pPr>
            <a:endParaRPr sz="1090" dirty="0">
              <a:latin typeface="Calibri"/>
              <a:ea typeface="Calibri"/>
              <a:cs typeface="Calibri"/>
              <a:sym typeface="Calibri"/>
            </a:endParaRPr>
          </a:p>
          <a:p>
            <a:pPr marL="0" lvl="0" indent="-228600" algn="l" rtl="0">
              <a:spcBef>
                <a:spcPts val="1200"/>
              </a:spcBef>
              <a:spcAft>
                <a:spcPts val="0"/>
              </a:spcAft>
              <a:buSzPts val="605"/>
              <a:buNone/>
            </a:pPr>
            <a:r>
              <a:rPr lang="it" sz="760" dirty="0">
                <a:solidFill>
                  <a:schemeClr val="dk1"/>
                </a:solidFill>
                <a:latin typeface="Calibri"/>
                <a:ea typeface="Calibri"/>
                <a:cs typeface="Calibri"/>
                <a:sym typeface="Calibri"/>
              </a:rPr>
              <a:t>-</a:t>
            </a:r>
            <a:r>
              <a:rPr lang="it" sz="485" dirty="0">
                <a:solidFill>
                  <a:schemeClr val="dk1"/>
                </a:solidFill>
                <a:latin typeface="Calibri"/>
                <a:ea typeface="Calibri"/>
                <a:cs typeface="Calibri"/>
                <a:sym typeface="Calibri"/>
              </a:rPr>
              <a:t>      </a:t>
            </a:r>
            <a:r>
              <a:rPr lang="it" sz="1790" b="1" u="sng" dirty="0">
                <a:solidFill>
                  <a:schemeClr val="dk1"/>
                </a:solidFill>
                <a:latin typeface="Calibri"/>
                <a:ea typeface="Calibri"/>
                <a:cs typeface="Calibri"/>
                <a:sym typeface="Calibri"/>
              </a:rPr>
              <a:t>Iscrizione immediata nella scuola Primaria e Secondaria di primo e secondo grado.</a:t>
            </a:r>
            <a:endParaRPr sz="1790" b="1" u="sng" dirty="0">
              <a:solidFill>
                <a:schemeClr val="dk1"/>
              </a:solidFill>
              <a:latin typeface="Calibri"/>
              <a:ea typeface="Calibri"/>
              <a:cs typeface="Calibri"/>
              <a:sym typeface="Calibri"/>
            </a:endParaRPr>
          </a:p>
          <a:p>
            <a:pPr marL="0" lvl="0" indent="-228600" algn="l" rtl="0">
              <a:spcBef>
                <a:spcPts val="1200"/>
              </a:spcBef>
              <a:spcAft>
                <a:spcPts val="0"/>
              </a:spcAft>
              <a:buSzPts val="605"/>
              <a:buNone/>
            </a:pPr>
            <a:r>
              <a:rPr lang="it" sz="1790" dirty="0">
                <a:solidFill>
                  <a:schemeClr val="dk1"/>
                </a:solidFill>
                <a:latin typeface="Calibri"/>
                <a:ea typeface="Calibri"/>
                <a:cs typeface="Calibri"/>
                <a:sym typeface="Calibri"/>
              </a:rPr>
              <a:t>    Gli alunni dalla </a:t>
            </a:r>
            <a:r>
              <a:rPr lang="it" sz="1790" dirty="0">
                <a:solidFill>
                  <a:schemeClr val="dk1"/>
                </a:solidFill>
                <a:highlight>
                  <a:schemeClr val="lt1"/>
                </a:highlight>
                <a:latin typeface="Calibri"/>
                <a:ea typeface="Calibri"/>
                <a:cs typeface="Calibri"/>
                <a:sym typeface="Calibri"/>
              </a:rPr>
              <a:t>scuola Primaria, </a:t>
            </a:r>
            <a:r>
              <a:rPr lang="it" sz="1790" dirty="0">
                <a:solidFill>
                  <a:schemeClr val="dk1"/>
                </a:solidFill>
                <a:latin typeface="Calibri"/>
                <a:ea typeface="Calibri"/>
                <a:cs typeface="Calibri"/>
                <a:sym typeface="Calibri"/>
              </a:rPr>
              <a:t>se non hanno avuto un tampone in entrata in Italia, devono essere indirizzati all’ATS. Si ricorda che per questi alunni sono previste le vaccinazioni obbligatorie per l’iscrizione a scuola anche se la mancanza delle medesime non pregiudica la frequenza. Se non si dispone di documentazione al riguardo, gli alunni  vanno indirizzati ai punti di libero accesso delle ATS per i relativi adempimenti.</a:t>
            </a:r>
            <a:endParaRPr sz="1790" dirty="0">
              <a:solidFill>
                <a:schemeClr val="dk1"/>
              </a:solidFill>
              <a:latin typeface="Calibri"/>
              <a:ea typeface="Calibri"/>
              <a:cs typeface="Calibri"/>
              <a:sym typeface="Calibri"/>
            </a:endParaRPr>
          </a:p>
          <a:p>
            <a:pPr marL="0" lvl="0" indent="0" algn="l" rtl="0">
              <a:spcBef>
                <a:spcPts val="1200"/>
              </a:spcBef>
              <a:spcAft>
                <a:spcPts val="1200"/>
              </a:spcAft>
              <a:buSzPts val="605"/>
              <a:buNone/>
            </a:pPr>
            <a:endParaRPr sz="98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it" sz="2820" b="1">
                <a:latin typeface="Calibri"/>
                <a:ea typeface="Calibri"/>
                <a:cs typeface="Calibri"/>
                <a:sym typeface="Calibri"/>
              </a:rPr>
              <a:t>ISCRIZIONE </a:t>
            </a:r>
            <a:endParaRPr sz="2820" b="1">
              <a:latin typeface="Calibri"/>
              <a:ea typeface="Calibri"/>
              <a:cs typeface="Calibri"/>
              <a:sym typeface="Calibri"/>
            </a:endParaRPr>
          </a:p>
        </p:txBody>
      </p:sp>
      <p:sp>
        <p:nvSpPr>
          <p:cNvPr id="147" name="Google Shape;147;p29"/>
          <p:cNvSpPr txBox="1">
            <a:spLocks noGrp="1"/>
          </p:cNvSpPr>
          <p:nvPr>
            <p:ph type="body" idx="1"/>
          </p:nvPr>
        </p:nvSpPr>
        <p:spPr>
          <a:xfrm>
            <a:off x="311700" y="1152475"/>
            <a:ext cx="8520600" cy="3794100"/>
          </a:xfrm>
          <a:prstGeom prst="rect">
            <a:avLst/>
          </a:prstGeom>
        </p:spPr>
        <p:txBody>
          <a:bodyPr spcFirstLastPara="1" wrap="square" lIns="91425" tIns="91425" rIns="91425" bIns="91425" anchor="t" anchorCtr="0">
            <a:noAutofit/>
          </a:bodyPr>
          <a:lstStyle/>
          <a:p>
            <a:pPr marL="0" marR="88900" lvl="0" indent="0" algn="l" rtl="0">
              <a:lnSpc>
                <a:spcPct val="107000"/>
              </a:lnSpc>
              <a:spcBef>
                <a:spcPts val="800"/>
              </a:spcBef>
              <a:spcAft>
                <a:spcPts val="0"/>
              </a:spcAft>
              <a:buNone/>
            </a:pPr>
            <a:r>
              <a:rPr lang="it" sz="2200" b="1" u="sng">
                <a:solidFill>
                  <a:schemeClr val="dk1"/>
                </a:solidFill>
                <a:latin typeface="Calibri"/>
                <a:ea typeface="Calibri"/>
                <a:cs typeface="Calibri"/>
                <a:sym typeface="Calibri"/>
              </a:rPr>
              <a:t>Scuole Secondarie di Secondo Grado</a:t>
            </a:r>
            <a:r>
              <a:rPr lang="it" sz="2200" u="sng">
                <a:solidFill>
                  <a:schemeClr val="dk1"/>
                </a:solidFill>
                <a:latin typeface="Calibri"/>
                <a:ea typeface="Calibri"/>
                <a:cs typeface="Calibri"/>
                <a:sym typeface="Calibri"/>
              </a:rPr>
              <a:t>:</a:t>
            </a:r>
            <a:r>
              <a:rPr lang="it"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0" marR="88900" lvl="0" indent="0" algn="l" rtl="0">
              <a:lnSpc>
                <a:spcPct val="107000"/>
              </a:lnSpc>
              <a:spcBef>
                <a:spcPts val="800"/>
              </a:spcBef>
              <a:spcAft>
                <a:spcPts val="0"/>
              </a:spcAft>
              <a:buClr>
                <a:schemeClr val="dk1"/>
              </a:buClr>
              <a:buSzPts val="1100"/>
              <a:buFont typeface="Arial"/>
              <a:buNone/>
            </a:pPr>
            <a:r>
              <a:rPr lang="it" sz="2200">
                <a:solidFill>
                  <a:schemeClr val="dk1"/>
                </a:solidFill>
                <a:latin typeface="Calibri"/>
                <a:ea typeface="Calibri"/>
                <a:cs typeface="Calibri"/>
                <a:sym typeface="Calibri"/>
              </a:rPr>
              <a:t>In questo momento di emergenza è sospesa la procedura SISTIM (orientamento a carico degli IC). Gli Istituti Superiori iscrivono direttamente gli studenti, nel rispetto, per quanto possibile, della tipologia/indirizzo di scuola seguita in Ucraina e della vicinanza al luogo di residenza. </a:t>
            </a:r>
            <a:endParaRPr sz="2200">
              <a:solidFill>
                <a:schemeClr val="dk1"/>
              </a:solidFill>
              <a:latin typeface="Calibri"/>
              <a:ea typeface="Calibri"/>
              <a:cs typeface="Calibri"/>
              <a:sym typeface="Calibri"/>
            </a:endParaRPr>
          </a:p>
          <a:p>
            <a:pPr marL="0" marR="88900" lvl="0" indent="0" algn="l" rtl="0">
              <a:lnSpc>
                <a:spcPct val="107000"/>
              </a:lnSpc>
              <a:spcBef>
                <a:spcPts val="800"/>
              </a:spcBef>
              <a:spcAft>
                <a:spcPts val="0"/>
              </a:spcAft>
              <a:buClr>
                <a:schemeClr val="dk1"/>
              </a:buClr>
              <a:buSzPts val="1100"/>
              <a:buFont typeface="Arial"/>
              <a:buNone/>
            </a:pPr>
            <a:r>
              <a:rPr lang="it" sz="2200">
                <a:solidFill>
                  <a:schemeClr val="dk1"/>
                </a:solidFill>
                <a:latin typeface="Calibri"/>
                <a:ea typeface="Calibri"/>
                <a:cs typeface="Calibri"/>
                <a:sym typeface="Calibri"/>
              </a:rPr>
              <a:t>In questi ultimi mesi dell’anno scolastico verrà data la precedenza all’apprendimento della lingua italiana. In caso di necessità, a settembre, gli studenti potranno essere riorientati in altre scuole.</a:t>
            </a:r>
            <a:endParaRPr sz="2200">
              <a:solidFill>
                <a:schemeClr val="dk1"/>
              </a:solidFill>
              <a:latin typeface="Calibri"/>
              <a:ea typeface="Calibri"/>
              <a:cs typeface="Calibri"/>
              <a:sym typeface="Calibri"/>
            </a:endParaRPr>
          </a:p>
          <a:p>
            <a:pPr marL="0" lvl="0" indent="0" algn="l" rtl="0">
              <a:spcBef>
                <a:spcPts val="0"/>
              </a:spcBef>
              <a:spcAft>
                <a:spcPts val="1200"/>
              </a:spcAft>
              <a:buNone/>
            </a:pPr>
            <a:endParaRPr sz="2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620" b="1">
                <a:latin typeface="Calibri"/>
                <a:ea typeface="Calibri"/>
                <a:cs typeface="Calibri"/>
                <a:sym typeface="Calibri"/>
              </a:rPr>
              <a:t>NUMERO ALUNNI PER CLASSE</a:t>
            </a:r>
            <a:endParaRPr sz="2620" b="1">
              <a:latin typeface="Calibri"/>
              <a:ea typeface="Calibri"/>
              <a:cs typeface="Calibri"/>
              <a:sym typeface="Calibri"/>
            </a:endParaRPr>
          </a:p>
        </p:txBody>
      </p:sp>
      <p:sp>
        <p:nvSpPr>
          <p:cNvPr id="153" name="Google Shape;153;p30"/>
          <p:cNvSpPr txBox="1">
            <a:spLocks noGrp="1"/>
          </p:cNvSpPr>
          <p:nvPr>
            <p:ph type="body" idx="1"/>
          </p:nvPr>
        </p:nvSpPr>
        <p:spPr>
          <a:xfrm>
            <a:off x="311700" y="1181050"/>
            <a:ext cx="8520600" cy="3416400"/>
          </a:xfrm>
          <a:prstGeom prst="rect">
            <a:avLst/>
          </a:prstGeom>
        </p:spPr>
        <p:txBody>
          <a:bodyPr spcFirstLastPara="1" wrap="square" lIns="91425" tIns="91425" rIns="91425" bIns="91425" anchor="t" anchorCtr="0">
            <a:normAutofit/>
          </a:bodyPr>
          <a:lstStyle/>
          <a:p>
            <a:pPr marL="0" marR="228600" lvl="0" indent="0" algn="just" rtl="0">
              <a:lnSpc>
                <a:spcPct val="97000"/>
              </a:lnSpc>
              <a:spcBef>
                <a:spcPts val="1200"/>
              </a:spcBef>
              <a:spcAft>
                <a:spcPts val="0"/>
              </a:spcAft>
              <a:buNone/>
            </a:pPr>
            <a:r>
              <a:rPr lang="it" sz="2900">
                <a:solidFill>
                  <a:schemeClr val="dk1"/>
                </a:solidFill>
                <a:latin typeface="Calibri"/>
                <a:ea typeface="Calibri"/>
                <a:cs typeface="Calibri"/>
                <a:sym typeface="Calibri"/>
              </a:rPr>
              <a:t>Si ricorda che vige l’indicazione di non superamento del </a:t>
            </a:r>
            <a:r>
              <a:rPr lang="it" sz="2700">
                <a:solidFill>
                  <a:schemeClr val="dk1"/>
                </a:solidFill>
                <a:latin typeface="Calibri"/>
                <a:ea typeface="Calibri"/>
                <a:cs typeface="Calibri"/>
                <a:sym typeface="Calibri"/>
              </a:rPr>
              <a:t>30%</a:t>
            </a:r>
            <a:r>
              <a:rPr lang="it" sz="2900">
                <a:solidFill>
                  <a:schemeClr val="dk1"/>
                </a:solidFill>
                <a:latin typeface="Calibri"/>
                <a:ea typeface="Calibri"/>
                <a:cs typeface="Calibri"/>
                <a:sym typeface="Calibri"/>
              </a:rPr>
              <a:t>, nel plesso, di alunni non alfabetizzati. Per l’eventuale iscrizione in altre scuole di alunni in esubero rispetto a tale limite, è necessario raccordarsi con UST. </a:t>
            </a:r>
            <a:endParaRPr sz="2900">
              <a:solidFill>
                <a:schemeClr val="dk1"/>
              </a:solidFill>
              <a:latin typeface="Calibri"/>
              <a:ea typeface="Calibri"/>
              <a:cs typeface="Calibri"/>
              <a:sym typeface="Calibri"/>
            </a:endParaRPr>
          </a:p>
          <a:p>
            <a:pPr marL="0" marR="228600" lvl="0" indent="0" algn="just" rtl="0">
              <a:lnSpc>
                <a:spcPct val="97000"/>
              </a:lnSpc>
              <a:spcBef>
                <a:spcPts val="1200"/>
              </a:spcBef>
              <a:spcAft>
                <a:spcPts val="0"/>
              </a:spcAft>
              <a:buClr>
                <a:schemeClr val="dk1"/>
              </a:buClr>
              <a:buSzPts val="1100"/>
              <a:buFont typeface="Arial"/>
              <a:buNone/>
            </a:pPr>
            <a:endParaRPr sz="1500">
              <a:solidFill>
                <a:srgbClr val="FF0000"/>
              </a:solidFill>
              <a:latin typeface="Calibri"/>
              <a:ea typeface="Calibri"/>
              <a:cs typeface="Calibri"/>
              <a:sym typeface="Calibri"/>
            </a:endParaRPr>
          </a:p>
          <a:p>
            <a:pPr marL="0" lvl="0" indent="0" algn="l" rtl="0">
              <a:lnSpc>
                <a:spcPct val="105000"/>
              </a:lnSpc>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rot="8836">
            <a:off x="311686" y="317428"/>
            <a:ext cx="8520628" cy="824100"/>
          </a:xfrm>
          <a:prstGeom prst="rect">
            <a:avLst/>
          </a:prstGeom>
        </p:spPr>
        <p:txBody>
          <a:bodyPr spcFirstLastPara="1" wrap="square" lIns="91425" tIns="91425" rIns="91425" bIns="91425" anchor="t" anchorCtr="0">
            <a:noAutofit/>
          </a:bodyPr>
          <a:lstStyle/>
          <a:p>
            <a:pPr marL="0" marR="127000" lvl="0" indent="0" algn="ctr" rtl="0">
              <a:lnSpc>
                <a:spcPct val="107000"/>
              </a:lnSpc>
              <a:spcBef>
                <a:spcPts val="1200"/>
              </a:spcBef>
              <a:spcAft>
                <a:spcPts val="1200"/>
              </a:spcAft>
              <a:buClr>
                <a:schemeClr val="dk1"/>
              </a:buClr>
              <a:buSzPts val="1100"/>
              <a:buFont typeface="Arial"/>
              <a:buNone/>
            </a:pPr>
            <a:r>
              <a:rPr lang="it" sz="2500" b="1">
                <a:latin typeface="Calibri"/>
                <a:ea typeface="Calibri"/>
                <a:cs typeface="Calibri"/>
                <a:sym typeface="Calibri"/>
              </a:rPr>
              <a:t>STUDENTI UCRAINI CON CERTIFICAZIONE DI DISABILITÀ</a:t>
            </a:r>
            <a:endParaRPr sz="2500" b="1">
              <a:latin typeface="Calibri"/>
              <a:ea typeface="Calibri"/>
              <a:cs typeface="Calibri"/>
              <a:sym typeface="Calibri"/>
            </a:endParaRPr>
          </a:p>
        </p:txBody>
      </p:sp>
      <p:sp>
        <p:nvSpPr>
          <p:cNvPr id="159" name="Google Shape;15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127000" lvl="0" indent="0" algn="l" rtl="0">
              <a:lnSpc>
                <a:spcPct val="107000"/>
              </a:lnSpc>
              <a:spcBef>
                <a:spcPts val="1200"/>
              </a:spcBef>
              <a:spcAft>
                <a:spcPts val="1200"/>
              </a:spcAft>
              <a:buClr>
                <a:schemeClr val="dk1"/>
              </a:buClr>
              <a:buSzPts val="1100"/>
              <a:buFont typeface="Arial"/>
              <a:buNone/>
            </a:pPr>
            <a:r>
              <a:rPr lang="it" sz="3000">
                <a:solidFill>
                  <a:schemeClr val="dk1"/>
                </a:solidFill>
                <a:latin typeface="Calibri"/>
                <a:ea typeface="Calibri"/>
                <a:cs typeface="Calibri"/>
                <a:sym typeface="Calibri"/>
              </a:rPr>
              <a:t>Per il momento </a:t>
            </a:r>
            <a:r>
              <a:rPr lang="it" sz="3000" u="sng">
                <a:solidFill>
                  <a:schemeClr val="dk1"/>
                </a:solidFill>
                <a:latin typeface="Calibri"/>
                <a:ea typeface="Calibri"/>
                <a:cs typeface="Calibri"/>
                <a:sym typeface="Calibri"/>
              </a:rPr>
              <a:t>non sono possibili</a:t>
            </a:r>
            <a:r>
              <a:rPr lang="it" sz="3000">
                <a:solidFill>
                  <a:schemeClr val="dk1"/>
                </a:solidFill>
                <a:latin typeface="Calibri"/>
                <a:ea typeface="Calibri"/>
                <a:cs typeface="Calibri"/>
                <a:sym typeface="Calibri"/>
              </a:rPr>
              <a:t> ulteriori posti in deroga a sostegno delle scuole che non abbiano già risorse orarie al loro interno</a:t>
            </a:r>
            <a:r>
              <a:rPr lang="it" sz="3000">
                <a:solidFill>
                  <a:schemeClr val="dk1"/>
                </a:solidFil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311700" y="445025"/>
            <a:ext cx="8520600" cy="1045500"/>
          </a:xfrm>
          <a:prstGeom prst="rect">
            <a:avLst/>
          </a:prstGeom>
        </p:spPr>
        <p:txBody>
          <a:bodyPr spcFirstLastPara="1" wrap="square" lIns="91425" tIns="91425" rIns="91425" bIns="91425" anchor="t" anchorCtr="0">
            <a:normAutofit fontScale="90000"/>
          </a:bodyPr>
          <a:lstStyle/>
          <a:p>
            <a:pPr marL="0" lvl="0" indent="-228600" algn="ctr" rtl="0">
              <a:lnSpc>
                <a:spcPct val="132727"/>
              </a:lnSpc>
              <a:spcBef>
                <a:spcPts val="1200"/>
              </a:spcBef>
              <a:spcAft>
                <a:spcPts val="1200"/>
              </a:spcAft>
              <a:buClr>
                <a:schemeClr val="dk1"/>
              </a:buClr>
              <a:buSzPts val="1100"/>
              <a:buFont typeface="Arial"/>
              <a:buNone/>
            </a:pPr>
            <a:r>
              <a:rPr lang="it" sz="700"/>
              <a:t>         </a:t>
            </a:r>
            <a:r>
              <a:rPr lang="it" sz="800">
                <a:latin typeface="Calibri"/>
                <a:ea typeface="Calibri"/>
                <a:cs typeface="Calibri"/>
                <a:sym typeface="Calibri"/>
              </a:rPr>
              <a:t> </a:t>
            </a:r>
            <a:r>
              <a:rPr lang="it" sz="2311" b="1">
                <a:latin typeface="Calibri"/>
                <a:ea typeface="Calibri"/>
                <a:cs typeface="Calibri"/>
                <a:sym typeface="Calibri"/>
              </a:rPr>
              <a:t>Espressa richiesta da parte della famiglia o affidatari  di proseguire la scuola in Ucraina in modalità DAD</a:t>
            </a:r>
            <a:endParaRPr sz="2422" b="1">
              <a:latin typeface="Calibri"/>
              <a:ea typeface="Calibri"/>
              <a:cs typeface="Calibri"/>
              <a:sym typeface="Calibri"/>
            </a:endParaRPr>
          </a:p>
        </p:txBody>
      </p:sp>
      <p:sp>
        <p:nvSpPr>
          <p:cNvPr id="165" name="Google Shape;165;p32"/>
          <p:cNvSpPr txBox="1">
            <a:spLocks noGrp="1"/>
          </p:cNvSpPr>
          <p:nvPr>
            <p:ph type="body" idx="1"/>
          </p:nvPr>
        </p:nvSpPr>
        <p:spPr>
          <a:xfrm>
            <a:off x="174575" y="1490675"/>
            <a:ext cx="8657700" cy="3078300"/>
          </a:xfrm>
          <a:prstGeom prst="rect">
            <a:avLst/>
          </a:prstGeom>
        </p:spPr>
        <p:txBody>
          <a:bodyPr spcFirstLastPara="1" wrap="square" lIns="91425" tIns="91425" rIns="91425" bIns="91425" anchor="t" anchorCtr="0">
            <a:normAutofit fontScale="92500"/>
          </a:bodyPr>
          <a:lstStyle/>
          <a:p>
            <a:pPr marL="0" lvl="0" indent="-228600" algn="l" rtl="0">
              <a:lnSpc>
                <a:spcPct val="132727"/>
              </a:lnSpc>
              <a:spcBef>
                <a:spcPts val="1200"/>
              </a:spcBef>
              <a:spcAft>
                <a:spcPts val="0"/>
              </a:spcAft>
              <a:buNone/>
            </a:pPr>
            <a:r>
              <a:rPr lang="it" sz="2200" dirty="0">
                <a:solidFill>
                  <a:schemeClr val="dk1"/>
                </a:solidFill>
                <a:latin typeface="Calibri"/>
                <a:ea typeface="Calibri"/>
                <a:cs typeface="Calibri"/>
                <a:sym typeface="Calibri"/>
              </a:rPr>
              <a:t>Si sottolinea che questa tipologia di apprendimento </a:t>
            </a:r>
            <a:r>
              <a:rPr lang="it" sz="2200" u="sng" dirty="0">
                <a:solidFill>
                  <a:schemeClr val="dk1"/>
                </a:solidFill>
                <a:latin typeface="Calibri"/>
                <a:ea typeface="Calibri"/>
                <a:cs typeface="Calibri"/>
                <a:sym typeface="Calibri"/>
              </a:rPr>
              <a:t>deve essere richiesta dalla famiglia</a:t>
            </a:r>
            <a:r>
              <a:rPr lang="it" sz="2200" dirty="0">
                <a:solidFill>
                  <a:schemeClr val="dk1"/>
                </a:solidFill>
                <a:latin typeface="Calibri"/>
                <a:ea typeface="Calibri"/>
                <a:cs typeface="Calibri"/>
                <a:sym typeface="Calibri"/>
              </a:rPr>
              <a:t>, </a:t>
            </a:r>
            <a:r>
              <a:rPr lang="it" sz="2200" u="sng" dirty="0">
                <a:solidFill>
                  <a:schemeClr val="dk1"/>
                </a:solidFill>
                <a:latin typeface="Calibri"/>
                <a:ea typeface="Calibri"/>
                <a:cs typeface="Calibri"/>
                <a:sym typeface="Calibri"/>
              </a:rPr>
              <a:t>non proposta dalla scuola</a:t>
            </a:r>
            <a:r>
              <a:rPr lang="it" sz="2200" dirty="0">
                <a:solidFill>
                  <a:schemeClr val="dk1"/>
                </a:solidFill>
                <a:latin typeface="Calibri"/>
                <a:ea typeface="Calibri"/>
                <a:cs typeface="Calibri"/>
                <a:sym typeface="Calibri"/>
              </a:rPr>
              <a:t>. </a:t>
            </a:r>
            <a:r>
              <a:rPr lang="it" sz="1300" dirty="0">
                <a:solidFill>
                  <a:schemeClr val="dk1"/>
                </a:solidFill>
                <a:latin typeface="Calibri"/>
                <a:ea typeface="Calibri"/>
                <a:cs typeface="Calibri"/>
                <a:sym typeface="Calibri"/>
              </a:rPr>
              <a:t>     </a:t>
            </a:r>
            <a:r>
              <a:rPr lang="it" sz="2200" dirty="0">
                <a:solidFill>
                  <a:schemeClr val="dk1"/>
                </a:solidFill>
                <a:highlight>
                  <a:schemeClr val="lt1"/>
                </a:highlight>
                <a:latin typeface="Calibri"/>
                <a:ea typeface="Calibri"/>
                <a:cs typeface="Calibri"/>
                <a:sym typeface="Calibri"/>
              </a:rPr>
              <a:t>E’ necessario mantenere  però anche la frequenza ad alcune attività curriculari della scuola in Italia.</a:t>
            </a:r>
            <a:r>
              <a:rPr lang="it" sz="2200" dirty="0">
                <a:solidFill>
                  <a:schemeClr val="dk1"/>
                </a:solidFill>
                <a:highlight>
                  <a:srgbClr val="FFFF00"/>
                </a:highlight>
                <a:latin typeface="Calibri"/>
                <a:ea typeface="Calibri"/>
                <a:cs typeface="Calibri"/>
                <a:sym typeface="Calibri"/>
              </a:rPr>
              <a:t> </a:t>
            </a:r>
            <a:endParaRPr sz="2200" dirty="0">
              <a:solidFill>
                <a:srgbClr val="FF0000"/>
              </a:solidFill>
              <a:highlight>
                <a:schemeClr val="lt1"/>
              </a:highlight>
              <a:latin typeface="Calibri"/>
              <a:ea typeface="Calibri"/>
              <a:cs typeface="Calibri"/>
              <a:sym typeface="Calibri"/>
            </a:endParaRPr>
          </a:p>
          <a:p>
            <a:pPr marL="0" lvl="0" indent="-228600" algn="l" rtl="0">
              <a:lnSpc>
                <a:spcPct val="132727"/>
              </a:lnSpc>
              <a:spcBef>
                <a:spcPts val="1200"/>
              </a:spcBef>
              <a:spcAft>
                <a:spcPts val="1200"/>
              </a:spcAft>
              <a:buNone/>
            </a:pPr>
            <a:r>
              <a:rPr lang="it" dirty="0">
                <a:solidFill>
                  <a:schemeClr val="dk1"/>
                </a:solidFill>
                <a:latin typeface="Calibri"/>
                <a:ea typeface="Calibri"/>
                <a:cs typeface="Calibri"/>
                <a:sym typeface="Calibri"/>
              </a:rPr>
              <a:t>    </a:t>
            </a:r>
            <a:r>
              <a:rPr lang="it" sz="2200" dirty="0">
                <a:solidFill>
                  <a:schemeClr val="dk1"/>
                </a:solidFill>
                <a:latin typeface="Calibri"/>
                <a:ea typeface="Calibri"/>
                <a:cs typeface="Calibri"/>
                <a:sym typeface="Calibri"/>
              </a:rPr>
              <a:t>In alcuni casi questi alunni possono </a:t>
            </a:r>
            <a:r>
              <a:rPr lang="it" sz="2200" u="sng" dirty="0">
                <a:solidFill>
                  <a:schemeClr val="dk1"/>
                </a:solidFill>
                <a:latin typeface="Calibri"/>
                <a:ea typeface="Calibri"/>
                <a:cs typeface="Calibri"/>
                <a:sym typeface="Calibri"/>
              </a:rPr>
              <a:t>eventualmente</a:t>
            </a:r>
            <a:r>
              <a:rPr lang="it" sz="2200" dirty="0">
                <a:solidFill>
                  <a:schemeClr val="dk1"/>
                </a:solidFill>
                <a:latin typeface="Calibri"/>
                <a:ea typeface="Calibri"/>
                <a:cs typeface="Calibri"/>
                <a:sym typeface="Calibri"/>
              </a:rPr>
              <a:t> accedere all’educazione parentale; in tal caso, compito della scuola sarà, comunque, quello di tenere monitorata la situazione. </a:t>
            </a:r>
            <a:endParaRPr sz="29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166">
                <a:latin typeface="Calibri"/>
                <a:ea typeface="Calibri"/>
                <a:cs typeface="Calibri"/>
                <a:sym typeface="Calibri"/>
              </a:rPr>
              <a:t>Nota MI prot. n. 381 del 4 marzo 2022</a:t>
            </a:r>
            <a:r>
              <a:rPr lang="it" sz="466">
                <a:latin typeface="Calibri"/>
                <a:ea typeface="Calibri"/>
                <a:cs typeface="Calibri"/>
                <a:sym typeface="Calibri"/>
              </a:rPr>
              <a:t>       </a:t>
            </a:r>
            <a:r>
              <a:rPr lang="it" sz="1266">
                <a:latin typeface="Calibri"/>
                <a:ea typeface="Calibri"/>
                <a:cs typeface="Calibri"/>
                <a:sym typeface="Calibri"/>
              </a:rPr>
              <a:t>1° par</a:t>
            </a:r>
            <a:r>
              <a:rPr lang="it" sz="1100">
                <a:latin typeface="Calibri"/>
                <a:ea typeface="Calibri"/>
                <a:cs typeface="Calibri"/>
                <a:sym typeface="Calibri"/>
              </a:rPr>
              <a:t>te</a:t>
            </a:r>
            <a:endParaRPr sz="1100">
              <a:latin typeface="Calibri"/>
              <a:ea typeface="Calibri"/>
              <a:cs typeface="Calibri"/>
              <a:sym typeface="Calibri"/>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76200" marR="76200" lvl="0" indent="0" algn="just" rtl="0">
              <a:spcBef>
                <a:spcPts val="0"/>
              </a:spcBef>
              <a:spcAft>
                <a:spcPts val="0"/>
              </a:spcAft>
              <a:buNone/>
            </a:pPr>
            <a:endParaRPr sz="1200">
              <a:solidFill>
                <a:schemeClr val="dk1"/>
              </a:solidFill>
              <a:latin typeface="Times New Roman"/>
              <a:ea typeface="Times New Roman"/>
              <a:cs typeface="Times New Roman"/>
              <a:sym typeface="Times New Roman"/>
            </a:endParaRPr>
          </a:p>
          <a:p>
            <a:pPr marL="88900" lvl="0" indent="0" algn="ctr" rtl="0">
              <a:spcBef>
                <a:spcPts val="1400"/>
              </a:spcBef>
              <a:spcAft>
                <a:spcPts val="0"/>
              </a:spcAft>
              <a:buClr>
                <a:schemeClr val="dk1"/>
              </a:buClr>
              <a:buSzPct val="45143"/>
              <a:buFont typeface="Arial"/>
              <a:buNone/>
            </a:pPr>
            <a:r>
              <a:rPr lang="it" sz="2436" b="1">
                <a:solidFill>
                  <a:schemeClr val="dk1"/>
                </a:solidFill>
                <a:latin typeface="Calibri"/>
                <a:ea typeface="Calibri"/>
                <a:cs typeface="Calibri"/>
                <a:sym typeface="Calibri"/>
              </a:rPr>
              <a:t>Accoglienza scolastica degli studenti ucraini esuli. Prime indicazioni e risorse.</a:t>
            </a:r>
            <a:endParaRPr sz="2436" b="1">
              <a:solidFill>
                <a:schemeClr val="dk1"/>
              </a:solidFill>
              <a:latin typeface="Calibri"/>
              <a:ea typeface="Calibri"/>
              <a:cs typeface="Calibri"/>
              <a:sym typeface="Calibri"/>
            </a:endParaRPr>
          </a:p>
          <a:p>
            <a:pPr marL="0" lvl="0" indent="0" algn="l" rtl="0">
              <a:spcBef>
                <a:spcPts val="400"/>
              </a:spcBef>
              <a:spcAft>
                <a:spcPts val="0"/>
              </a:spcAft>
              <a:buClr>
                <a:schemeClr val="dk1"/>
              </a:buClr>
              <a:buSzPct val="64705"/>
              <a:buFont typeface="Arial"/>
              <a:buNone/>
            </a:pPr>
            <a:r>
              <a:rPr lang="it" sz="1700" b="1">
                <a:solidFill>
                  <a:schemeClr val="dk1"/>
                </a:solidFill>
                <a:latin typeface="Calibri"/>
                <a:ea typeface="Calibri"/>
                <a:cs typeface="Calibri"/>
                <a:sym typeface="Calibri"/>
              </a:rPr>
              <a:t> </a:t>
            </a:r>
            <a:endParaRPr sz="1700" b="1">
              <a:solidFill>
                <a:schemeClr val="dk1"/>
              </a:solidFill>
              <a:latin typeface="Calibri"/>
              <a:ea typeface="Calibri"/>
              <a:cs typeface="Calibri"/>
              <a:sym typeface="Calibri"/>
            </a:endParaRPr>
          </a:p>
          <a:p>
            <a:pPr marL="88900" marR="76200" lvl="0" indent="0" algn="just" rtl="0">
              <a:spcBef>
                <a:spcPts val="0"/>
              </a:spcBef>
              <a:spcAft>
                <a:spcPts val="0"/>
              </a:spcAft>
              <a:buClr>
                <a:schemeClr val="dk1"/>
              </a:buClr>
              <a:buSzPct val="45029"/>
              <a:buFont typeface="Arial"/>
              <a:buNone/>
            </a:pPr>
            <a:r>
              <a:rPr lang="it" sz="2442">
                <a:solidFill>
                  <a:schemeClr val="dk1"/>
                </a:solidFill>
                <a:latin typeface="Calibri"/>
                <a:ea typeface="Calibri"/>
                <a:cs typeface="Calibri"/>
                <a:sym typeface="Calibri"/>
              </a:rPr>
              <a:t>Il nostro Paese, insieme ai partner europei, è impegnato ad assicurare accoglienza umanitaria a coloro che fuggono dai territori coinvolti dalla guerra in atto in Ucraina.</a:t>
            </a:r>
            <a:endParaRPr sz="2442">
              <a:solidFill>
                <a:schemeClr val="dk1"/>
              </a:solidFill>
              <a:latin typeface="Calibri"/>
              <a:ea typeface="Calibri"/>
              <a:cs typeface="Calibri"/>
              <a:sym typeface="Calibri"/>
            </a:endParaRPr>
          </a:p>
          <a:p>
            <a:pPr marL="88900" marR="76200" lvl="0" indent="0" algn="just" rtl="0">
              <a:spcBef>
                <a:spcPts val="0"/>
              </a:spcBef>
              <a:spcAft>
                <a:spcPts val="0"/>
              </a:spcAft>
              <a:buClr>
                <a:schemeClr val="dk1"/>
              </a:buClr>
              <a:buSzPct val="45029"/>
              <a:buFont typeface="Arial"/>
              <a:buNone/>
            </a:pPr>
            <a:endParaRPr sz="2442">
              <a:solidFill>
                <a:schemeClr val="dk1"/>
              </a:solidFill>
              <a:latin typeface="Calibri"/>
              <a:ea typeface="Calibri"/>
              <a:cs typeface="Calibri"/>
              <a:sym typeface="Calibri"/>
            </a:endParaRPr>
          </a:p>
          <a:p>
            <a:pPr marL="88900" marR="76200" lvl="0" indent="0" algn="just" rtl="0">
              <a:spcBef>
                <a:spcPts val="0"/>
              </a:spcBef>
              <a:spcAft>
                <a:spcPts val="0"/>
              </a:spcAft>
              <a:buClr>
                <a:schemeClr val="dk1"/>
              </a:buClr>
              <a:buSzPct val="45029"/>
              <a:buFont typeface="Arial"/>
              <a:buNone/>
            </a:pPr>
            <a:r>
              <a:rPr lang="it" sz="2442">
                <a:solidFill>
                  <a:schemeClr val="dk1"/>
                </a:solidFill>
                <a:latin typeface="Calibri"/>
                <a:ea typeface="Calibri"/>
                <a:cs typeface="Calibri"/>
                <a:sym typeface="Calibri"/>
              </a:rPr>
              <a:t>Sono molti, in rapidissima crescita, i minori in età scolare costretti a “sospendere” la consueta vita quotidiana e a lasciare la terra d'origine, per fuggire ed iniziare un incerto viaggio. </a:t>
            </a:r>
            <a:r>
              <a:rPr lang="it" sz="2442" b="1">
                <a:solidFill>
                  <a:schemeClr val="dk1"/>
                </a:solidFill>
                <a:latin typeface="Calibri"/>
                <a:ea typeface="Calibri"/>
                <a:cs typeface="Calibri"/>
                <a:sym typeface="Calibri"/>
              </a:rPr>
              <a:t>Tra le molteplici esigenze cui far fronte, è prioritario assicurare loro il proseguimento del percorso educativo e formativo, anche perché possano ritrovare condizioni minime di “normalità” quotidiana.</a:t>
            </a:r>
            <a:endParaRPr sz="2442" b="1">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45029"/>
              <a:buFont typeface="Arial"/>
              <a:buNone/>
            </a:pPr>
            <a:r>
              <a:rPr lang="it" sz="2442">
                <a:solidFill>
                  <a:schemeClr val="dk1"/>
                </a:solidFill>
                <a:latin typeface="Calibri"/>
                <a:ea typeface="Calibri"/>
                <a:cs typeface="Calibri"/>
                <a:sym typeface="Calibri"/>
              </a:rPr>
              <a:t> </a:t>
            </a:r>
            <a:endParaRPr sz="2442">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215900" lvl="0" indent="0" algn="ctr" rtl="0">
              <a:lnSpc>
                <a:spcPct val="107000"/>
              </a:lnSpc>
              <a:spcBef>
                <a:spcPts val="1200"/>
              </a:spcBef>
              <a:spcAft>
                <a:spcPts val="1200"/>
              </a:spcAft>
              <a:buClr>
                <a:schemeClr val="dk1"/>
              </a:buClr>
              <a:buSzPct val="157142"/>
              <a:buFont typeface="Arial"/>
              <a:buNone/>
            </a:pPr>
            <a:r>
              <a:rPr lang="it" sz="700"/>
              <a:t>  </a:t>
            </a:r>
            <a:r>
              <a:rPr lang="it" sz="3111" b="1" u="sng">
                <a:latin typeface="Calibri"/>
                <a:ea typeface="Calibri"/>
                <a:cs typeface="Calibri"/>
                <a:sym typeface="Calibri"/>
              </a:rPr>
              <a:t>MEDIAZIONE CULTURALE</a:t>
            </a:r>
            <a:endParaRPr sz="3111" b="1">
              <a:latin typeface="Calibri"/>
              <a:ea typeface="Calibri"/>
              <a:cs typeface="Calibri"/>
              <a:sym typeface="Calibri"/>
            </a:endParaRPr>
          </a:p>
        </p:txBody>
      </p:sp>
      <p:sp>
        <p:nvSpPr>
          <p:cNvPr id="171" name="Google Shape;17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215900" lvl="0" indent="0" algn="l" rtl="0">
              <a:lnSpc>
                <a:spcPct val="107000"/>
              </a:lnSpc>
              <a:spcBef>
                <a:spcPts val="1200"/>
              </a:spcBef>
              <a:spcAft>
                <a:spcPts val="0"/>
              </a:spcAft>
              <a:buNone/>
            </a:pPr>
            <a:endParaRPr sz="2000">
              <a:solidFill>
                <a:schemeClr val="dk1"/>
              </a:solidFill>
            </a:endParaRPr>
          </a:p>
          <a:p>
            <a:pPr marL="0" marR="215900" lvl="0" indent="0" algn="l" rtl="0">
              <a:lnSpc>
                <a:spcPct val="107000"/>
              </a:lnSpc>
              <a:spcBef>
                <a:spcPts val="1200"/>
              </a:spcBef>
              <a:spcAft>
                <a:spcPts val="0"/>
              </a:spcAft>
              <a:buNone/>
            </a:pPr>
            <a:r>
              <a:rPr lang="it" sz="2200">
                <a:solidFill>
                  <a:schemeClr val="dk1"/>
                </a:solidFill>
                <a:latin typeface="Calibri"/>
                <a:ea typeface="Calibri"/>
                <a:cs typeface="Calibri"/>
                <a:sym typeface="Calibri"/>
              </a:rPr>
              <a:t>Si possono utilizzare i fondi previsti dal Ministero per attivare convenzioni con le cooperative che offrono questo servizio. </a:t>
            </a:r>
            <a:endParaRPr sz="2200">
              <a:solidFill>
                <a:schemeClr val="dk1"/>
              </a:solidFill>
              <a:latin typeface="Calibri"/>
              <a:ea typeface="Calibri"/>
              <a:cs typeface="Calibri"/>
              <a:sym typeface="Calibri"/>
            </a:endParaRPr>
          </a:p>
          <a:p>
            <a:pPr marL="0" marR="215900" lvl="0" indent="0" algn="l" rtl="0">
              <a:lnSpc>
                <a:spcPct val="107000"/>
              </a:lnSpc>
              <a:spcBef>
                <a:spcPts val="1200"/>
              </a:spcBef>
              <a:spcAft>
                <a:spcPts val="1200"/>
              </a:spcAft>
              <a:buNone/>
            </a:pPr>
            <a:r>
              <a:rPr lang="it" sz="2200">
                <a:solidFill>
                  <a:schemeClr val="dk1"/>
                </a:solidFill>
                <a:latin typeface="Calibri"/>
                <a:ea typeface="Calibri"/>
                <a:cs typeface="Calibri"/>
                <a:sym typeface="Calibri"/>
              </a:rPr>
              <a:t>Per disporre di questi fondi è necessario compilare il monitoraggio previsto nel SIDI (per ora valido solo per le scuole statali). </a:t>
            </a:r>
            <a:endParaRPr sz="2000">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091C6-91F7-4164-BE20-603D3608D357}"/>
              </a:ext>
            </a:extLst>
          </p:cNvPr>
          <p:cNvSpPr>
            <a:spLocks noGrp="1"/>
          </p:cNvSpPr>
          <p:nvPr>
            <p:ph type="title"/>
          </p:nvPr>
        </p:nvSpPr>
        <p:spPr/>
        <p:txBody>
          <a:bodyPr>
            <a:normAutofit fontScale="90000"/>
          </a:bodyPr>
          <a:lstStyle/>
          <a:p>
            <a:pPr algn="ctr"/>
            <a:r>
              <a:rPr lang="it-IT" dirty="0"/>
              <a:t>MEDIAZIONE E SUPPORTO PSICOLOGICO</a:t>
            </a:r>
          </a:p>
        </p:txBody>
      </p:sp>
      <p:sp>
        <p:nvSpPr>
          <p:cNvPr id="3" name="Segnaposto testo 2">
            <a:extLst>
              <a:ext uri="{FF2B5EF4-FFF2-40B4-BE49-F238E27FC236}">
                <a16:creationId xmlns:a16="http://schemas.microsoft.com/office/drawing/2014/main" id="{BF3EF1E9-2B9E-40F3-9B2B-6C86F6DAFA6F}"/>
              </a:ext>
            </a:extLst>
          </p:cNvPr>
          <p:cNvSpPr>
            <a:spLocks noGrp="1"/>
          </p:cNvSpPr>
          <p:nvPr>
            <p:ph type="body" idx="1"/>
          </p:nvPr>
        </p:nvSpPr>
        <p:spPr/>
        <p:txBody>
          <a:bodyPr>
            <a:normAutofit/>
          </a:bodyPr>
          <a:lstStyle/>
          <a:p>
            <a:pPr marL="114300" indent="0" algn="l">
              <a:buNone/>
            </a:pPr>
            <a:endParaRPr lang="it-IT" b="0" i="0" dirty="0">
              <a:solidFill>
                <a:srgbClr val="222222"/>
              </a:solidFill>
              <a:effectLst/>
              <a:latin typeface="Arial" panose="020B0604020202020204" pitchFamily="34" charset="0"/>
            </a:endParaRPr>
          </a:p>
          <a:p>
            <a:pPr marL="114300" indent="0" algn="l">
              <a:buNone/>
            </a:pPr>
            <a:r>
              <a:rPr lang="it-IT" dirty="0">
                <a:solidFill>
                  <a:srgbClr val="222222"/>
                </a:solidFill>
                <a:latin typeface="Arial" panose="020B0604020202020204" pitchFamily="34" charset="0"/>
              </a:rPr>
              <a:t>L’assessore alla Pubblica Istruzione del comune di Brescia condivide il recapito  della dott.ssa </a:t>
            </a:r>
            <a:r>
              <a:rPr lang="it-IT" b="0" i="0" dirty="0" err="1">
                <a:solidFill>
                  <a:srgbClr val="222222"/>
                </a:solidFill>
                <a:effectLst/>
                <a:latin typeface="Arial" panose="020B0604020202020204" pitchFamily="34" charset="0"/>
              </a:rPr>
              <a:t>Nataliya</a:t>
            </a:r>
            <a:r>
              <a:rPr lang="it-IT" b="0" i="0" dirty="0">
                <a:solidFill>
                  <a:srgbClr val="222222"/>
                </a:solidFill>
                <a:effectLst/>
                <a:latin typeface="Arial" panose="020B0604020202020204" pitchFamily="34" charset="0"/>
              </a:rPr>
              <a:t> </a:t>
            </a:r>
            <a:r>
              <a:rPr lang="it-IT" b="0" i="0" dirty="0" err="1">
                <a:solidFill>
                  <a:srgbClr val="222222"/>
                </a:solidFill>
                <a:effectLst/>
                <a:latin typeface="Arial" panose="020B0604020202020204" pitchFamily="34" charset="0"/>
              </a:rPr>
              <a:t>Kryvusha</a:t>
            </a:r>
            <a:r>
              <a:rPr lang="it-IT" b="0" i="0" dirty="0">
                <a:solidFill>
                  <a:srgbClr val="222222"/>
                </a:solidFill>
                <a:effectLst/>
                <a:latin typeface="Arial" panose="020B0604020202020204" pitchFamily="34" charset="0"/>
              </a:rPr>
              <a:t> , psicologa – psicodiagnosta, </a:t>
            </a:r>
            <a:r>
              <a:rPr kumimoji="0" lang="it-IT" sz="1800" b="0" i="0" u="none" strike="noStrike" kern="0" cap="none" spc="0" normalizeH="0" baseline="0" noProof="0" dirty="0">
                <a:ln>
                  <a:noFill/>
                </a:ln>
                <a:solidFill>
                  <a:srgbClr val="222222"/>
                </a:solidFill>
                <a:effectLst/>
                <a:uLnTx/>
                <a:uFillTx/>
                <a:latin typeface="Arial" panose="020B0604020202020204" pitchFamily="34" charset="0"/>
                <a:cs typeface="Arial"/>
                <a:sym typeface="Arial"/>
              </a:rPr>
              <a:t>con  Master presso La Sapienza sul tema di “ Immigrati e rifugiati”, tirocinio presso il Centro per la giustizia minorile di Roma,  </a:t>
            </a:r>
            <a:r>
              <a:rPr lang="it-IT" b="0" i="0" dirty="0">
                <a:solidFill>
                  <a:srgbClr val="222222"/>
                </a:solidFill>
                <a:effectLst/>
                <a:latin typeface="Arial" panose="020B0604020202020204" pitchFamily="34" charset="0"/>
              </a:rPr>
              <a:t>docente presso un liceo di Kyiv, arrivata da alcuni giorni in Italia.   </a:t>
            </a:r>
          </a:p>
          <a:p>
            <a:pPr marL="114300" indent="0" algn="l">
              <a:buNone/>
            </a:pPr>
            <a:r>
              <a:rPr lang="it-IT" b="0" i="0" dirty="0">
                <a:solidFill>
                  <a:srgbClr val="222222"/>
                </a:solidFill>
                <a:effectLst/>
                <a:latin typeface="Arial" panose="020B0604020202020204" pitchFamily="34" charset="0"/>
              </a:rPr>
              <a:t>La dottoressa si dichiara disponibile a collaborare con le scuole. </a:t>
            </a:r>
          </a:p>
          <a:p>
            <a:pPr marL="114300" indent="0" algn="l">
              <a:buNone/>
            </a:pPr>
            <a:r>
              <a:rPr lang="it-IT" b="0" i="0" dirty="0">
                <a:solidFill>
                  <a:srgbClr val="222222"/>
                </a:solidFill>
                <a:effectLst/>
                <a:latin typeface="Arial" panose="020B0604020202020204" pitchFamily="34" charset="0"/>
              </a:rPr>
              <a:t>Recapiti: </a:t>
            </a:r>
          </a:p>
          <a:p>
            <a:pPr algn="l"/>
            <a:r>
              <a:rPr lang="it-IT" b="0" i="0" dirty="0">
                <a:solidFill>
                  <a:srgbClr val="222222"/>
                </a:solidFill>
                <a:effectLst/>
                <a:latin typeface="Arial" panose="020B0604020202020204" pitchFamily="34" charset="0"/>
              </a:rPr>
              <a:t>+380982339933</a:t>
            </a:r>
          </a:p>
          <a:p>
            <a:pPr algn="l"/>
            <a:r>
              <a:rPr lang="it-IT" b="0" i="0" dirty="0">
                <a:solidFill>
                  <a:srgbClr val="222222"/>
                </a:solidFill>
                <a:effectLst/>
                <a:latin typeface="Arial" panose="020B0604020202020204" pitchFamily="34" charset="0"/>
              </a:rPr>
              <a:t>+393517703257</a:t>
            </a:r>
          </a:p>
          <a:p>
            <a:endParaRPr lang="it-IT" dirty="0"/>
          </a:p>
        </p:txBody>
      </p:sp>
    </p:spTree>
    <p:extLst>
      <p:ext uri="{BB962C8B-B14F-4D97-AF65-F5344CB8AC3E}">
        <p14:creationId xmlns:p14="http://schemas.microsoft.com/office/powerpoint/2010/main" val="76769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920">
                <a:latin typeface="Calibri"/>
                <a:ea typeface="Calibri"/>
                <a:cs typeface="Calibri"/>
                <a:sym typeface="Calibri"/>
              </a:rPr>
              <a:t>MINORI NON ACCOMPAGNATI</a:t>
            </a:r>
            <a:endParaRPr sz="2920">
              <a:latin typeface="Calibri"/>
              <a:ea typeface="Calibri"/>
              <a:cs typeface="Calibri"/>
              <a:sym typeface="Calibri"/>
            </a:endParaRPr>
          </a:p>
        </p:txBody>
      </p:sp>
      <p:sp>
        <p:nvSpPr>
          <p:cNvPr id="177" name="Google Shape;17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marR="292100" lvl="0" indent="0" algn="l" rtl="0">
              <a:lnSpc>
                <a:spcPct val="107000"/>
              </a:lnSpc>
              <a:spcBef>
                <a:spcPts val="1200"/>
              </a:spcBef>
              <a:spcAft>
                <a:spcPts val="0"/>
              </a:spcAft>
              <a:buNone/>
            </a:pPr>
            <a:r>
              <a:rPr lang="it" sz="2700" u="sng" dirty="0">
                <a:solidFill>
                  <a:schemeClr val="dk1"/>
                </a:solidFill>
                <a:highlight>
                  <a:schemeClr val="lt1"/>
                </a:highlight>
                <a:latin typeface="Calibri"/>
                <a:ea typeface="Calibri"/>
                <a:cs typeface="Calibri"/>
                <a:sym typeface="Calibri"/>
              </a:rPr>
              <a:t>Grande attenzione deve essere posta sui minori non accompagnati dai genitori. Verificare, al momento del colloquio per l’iscrizione, che sia stato effettuato il passaggio dalla Questura attraverso il rilascio dell’attestato dalla stessa.</a:t>
            </a:r>
            <a:endParaRPr sz="2700" u="sng" dirty="0">
              <a:solidFill>
                <a:schemeClr val="dk1"/>
              </a:solidFill>
              <a:highlight>
                <a:schemeClr val="lt1"/>
              </a:highlight>
              <a:latin typeface="Calibri"/>
              <a:ea typeface="Calibri"/>
              <a:cs typeface="Calibri"/>
              <a:sym typeface="Calibri"/>
            </a:endParaRPr>
          </a:p>
          <a:p>
            <a:pPr marL="0" marR="292100" lvl="0" indent="0" algn="l" rtl="0">
              <a:lnSpc>
                <a:spcPct val="107000"/>
              </a:lnSpc>
              <a:spcBef>
                <a:spcPts val="1200"/>
              </a:spcBef>
              <a:spcAft>
                <a:spcPts val="1200"/>
              </a:spcAft>
              <a:buNone/>
            </a:pPr>
            <a:r>
              <a:rPr lang="it" sz="2700" dirty="0">
                <a:solidFill>
                  <a:schemeClr val="dk1"/>
                </a:solidFill>
                <a:latin typeface="Calibri"/>
                <a:ea typeface="Calibri"/>
                <a:cs typeface="Calibri"/>
                <a:sym typeface="Calibri"/>
              </a:rPr>
              <a:t>In caso di situazioni dubbie, segnalare alle Autorità competenti (Prefettura, Questura, FF.OO, Tribunale dei Minori).</a:t>
            </a:r>
            <a:endParaRPr sz="20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457200" lvl="0" indent="0" algn="l" rtl="0">
              <a:lnSpc>
                <a:spcPct val="107000"/>
              </a:lnSpc>
              <a:spcBef>
                <a:spcPts val="1200"/>
              </a:spcBef>
              <a:spcAft>
                <a:spcPts val="0"/>
              </a:spcAft>
              <a:buNone/>
            </a:pPr>
            <a:r>
              <a:rPr lang="it" sz="3000">
                <a:solidFill>
                  <a:schemeClr val="dk1"/>
                </a:solidFill>
                <a:latin typeface="Calibri"/>
                <a:ea typeface="Calibri"/>
                <a:cs typeface="Calibri"/>
                <a:sym typeface="Calibri"/>
              </a:rPr>
              <a:t>N.B.</a:t>
            </a:r>
            <a:endParaRPr sz="3000">
              <a:solidFill>
                <a:schemeClr val="dk1"/>
              </a:solidFill>
              <a:latin typeface="Calibri"/>
              <a:ea typeface="Calibri"/>
              <a:cs typeface="Calibri"/>
              <a:sym typeface="Calibri"/>
            </a:endParaRPr>
          </a:p>
          <a:p>
            <a:pPr marL="0" marR="457200" lvl="0" indent="0" algn="l" rtl="0">
              <a:lnSpc>
                <a:spcPct val="107000"/>
              </a:lnSpc>
              <a:spcBef>
                <a:spcPts val="1200"/>
              </a:spcBef>
              <a:spcAft>
                <a:spcPts val="0"/>
              </a:spcAft>
              <a:buNone/>
            </a:pPr>
            <a:r>
              <a:rPr lang="it" sz="3000">
                <a:solidFill>
                  <a:schemeClr val="dk1"/>
                </a:solidFill>
                <a:latin typeface="Calibri"/>
                <a:ea typeface="Calibri"/>
                <a:cs typeface="Calibri"/>
                <a:sym typeface="Calibri"/>
              </a:rPr>
              <a:t>La Presidenza del Consiglio dei Ministri ha consentito lo scambio di informazioni (dati personali degli alunni) tra Pubbliche Amministrazioni (Scuole, Comuni, Prefettura..)</a:t>
            </a:r>
            <a:endParaRPr sz="3000">
              <a:solidFill>
                <a:schemeClr val="dk1"/>
              </a:solidFill>
              <a:latin typeface="Calibri"/>
              <a:ea typeface="Calibri"/>
              <a:cs typeface="Calibri"/>
              <a:sym typeface="Calibri"/>
            </a:endParaRPr>
          </a:p>
          <a:p>
            <a:pPr marL="0" marR="457200" lvl="0" indent="0" algn="l" rtl="0">
              <a:lnSpc>
                <a:spcPct val="107000"/>
              </a:lnSpc>
              <a:spcBef>
                <a:spcPts val="1200"/>
              </a:spcBef>
              <a:spcAft>
                <a:spcPts val="0"/>
              </a:spcAft>
              <a:buClr>
                <a:schemeClr val="dk1"/>
              </a:buClr>
              <a:buSzPts val="1100"/>
              <a:buFont typeface="Arial"/>
              <a:buNone/>
            </a:pPr>
            <a:endParaRPr sz="2500">
              <a:solidFill>
                <a:srgbClr val="FF0000"/>
              </a:solidFill>
            </a:endParaRPr>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920" b="1">
                <a:latin typeface="Calibri"/>
                <a:ea typeface="Calibri"/>
                <a:cs typeface="Calibri"/>
                <a:sym typeface="Calibri"/>
              </a:rPr>
              <a:t>Copertura sanitaria</a:t>
            </a:r>
            <a:endParaRPr sz="2920" b="1">
              <a:latin typeface="Calibri"/>
              <a:ea typeface="Calibri"/>
              <a:cs typeface="Calibri"/>
              <a:sym typeface="Calibri"/>
            </a:endParaRPr>
          </a:p>
        </p:txBody>
      </p:sp>
      <p:sp>
        <p:nvSpPr>
          <p:cNvPr id="188" name="Google Shape;18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04800" marR="254000" lvl="0" indent="0" algn="l" rtl="0">
              <a:lnSpc>
                <a:spcPct val="107000"/>
              </a:lnSpc>
              <a:spcBef>
                <a:spcPts val="800"/>
              </a:spcBef>
              <a:spcAft>
                <a:spcPts val="0"/>
              </a:spcAft>
              <a:buClr>
                <a:schemeClr val="dk1"/>
              </a:buClr>
              <a:buSzPts val="1100"/>
              <a:buFont typeface="Arial"/>
              <a:buNone/>
            </a:pPr>
            <a:r>
              <a:rPr lang="it" sz="2400">
                <a:solidFill>
                  <a:schemeClr val="dk1"/>
                </a:solidFill>
                <a:latin typeface="Calibri"/>
                <a:ea typeface="Calibri"/>
                <a:cs typeface="Calibri"/>
                <a:sym typeface="Calibri"/>
              </a:rPr>
              <a:t>Si ricorda che i bambini con passaporto con timbro Schengen (area europea) hanno diritto immediato alla tessera sanitaria e alla scelta di un medico pediatra. Per gli altri alunni verrà predisposto un codice provvisorio </a:t>
            </a:r>
            <a:r>
              <a:rPr lang="it" sz="2400" b="1">
                <a:solidFill>
                  <a:schemeClr val="dk1"/>
                </a:solidFill>
                <a:latin typeface="Calibri"/>
                <a:ea typeface="Calibri"/>
                <a:cs typeface="Calibri"/>
                <a:sym typeface="Calibri"/>
              </a:rPr>
              <a:t>STP</a:t>
            </a:r>
            <a:r>
              <a:rPr lang="it" sz="2400">
                <a:solidFill>
                  <a:schemeClr val="dk1"/>
                </a:solidFill>
                <a:latin typeface="Calibri"/>
                <a:ea typeface="Calibri"/>
                <a:cs typeface="Calibri"/>
                <a:sym typeface="Calibri"/>
              </a:rPr>
              <a:t> (Straniero Temporaneamente Presente) che dà loro il diritto di accedere alle prestazioni e prescrizioni di farmaci a carico del SSR</a:t>
            </a:r>
            <a:r>
              <a:rPr lang="it" sz="2400">
                <a:latin typeface="Calibri"/>
                <a:ea typeface="Calibri"/>
                <a:cs typeface="Calibri"/>
                <a:sym typeface="Calibri"/>
              </a:rPr>
              <a:t>.</a:t>
            </a:r>
            <a:endParaRPr sz="2400">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76200" lvl="0" indent="0" algn="ctr" rtl="0">
              <a:lnSpc>
                <a:spcPct val="115000"/>
              </a:lnSpc>
              <a:spcBef>
                <a:spcPts val="200"/>
              </a:spcBef>
              <a:spcAft>
                <a:spcPts val="0"/>
              </a:spcAft>
              <a:buClr>
                <a:schemeClr val="dk1"/>
              </a:buClr>
              <a:buSzPts val="1100"/>
              <a:buFont typeface="Arial"/>
              <a:buNone/>
            </a:pPr>
            <a:r>
              <a:rPr lang="it" b="1">
                <a:latin typeface="Calibri"/>
                <a:ea typeface="Calibri"/>
                <a:cs typeface="Calibri"/>
                <a:sym typeface="Calibri"/>
              </a:rPr>
              <a:t>Per le scuole ubicate nel Comune di Brescia</a:t>
            </a:r>
            <a:endParaRPr b="1">
              <a:latin typeface="Calibri"/>
              <a:ea typeface="Calibri"/>
              <a:cs typeface="Calibri"/>
              <a:sym typeface="Calibri"/>
            </a:endParaRPr>
          </a:p>
        </p:txBody>
      </p:sp>
      <p:sp>
        <p:nvSpPr>
          <p:cNvPr id="194" name="Google Shape;194;p37"/>
          <p:cNvSpPr txBox="1">
            <a:spLocks noGrp="1"/>
          </p:cNvSpPr>
          <p:nvPr>
            <p:ph type="body" idx="1"/>
          </p:nvPr>
        </p:nvSpPr>
        <p:spPr>
          <a:xfrm>
            <a:off x="311700" y="1152475"/>
            <a:ext cx="8520600" cy="3852900"/>
          </a:xfrm>
          <a:prstGeom prst="rect">
            <a:avLst/>
          </a:prstGeom>
        </p:spPr>
        <p:txBody>
          <a:bodyPr spcFirstLastPara="1" wrap="square" lIns="91425" tIns="91425" rIns="91425" bIns="91425" anchor="t" anchorCtr="0">
            <a:noAutofit/>
          </a:bodyPr>
          <a:lstStyle/>
          <a:p>
            <a:pPr marL="0" marR="139700" lvl="0" indent="0" algn="l" rtl="0">
              <a:lnSpc>
                <a:spcPct val="87000"/>
              </a:lnSpc>
              <a:spcBef>
                <a:spcPts val="900"/>
              </a:spcBef>
              <a:spcAft>
                <a:spcPts val="0"/>
              </a:spcAft>
              <a:buClr>
                <a:schemeClr val="dk1"/>
              </a:buClr>
              <a:buSzPts val="1018"/>
              <a:buFont typeface="Arial"/>
              <a:buNone/>
            </a:pPr>
            <a:r>
              <a:rPr lang="it" sz="2458">
                <a:solidFill>
                  <a:schemeClr val="dk1"/>
                </a:solidFill>
                <a:latin typeface="Calibri"/>
                <a:ea typeface="Calibri"/>
                <a:cs typeface="Calibri"/>
                <a:sym typeface="Calibri"/>
              </a:rPr>
              <a:t>Il</a:t>
            </a:r>
            <a:r>
              <a:rPr lang="it" sz="2512">
                <a:solidFill>
                  <a:schemeClr val="dk1"/>
                </a:solidFill>
                <a:latin typeface="Calibri"/>
                <a:ea typeface="Calibri"/>
                <a:cs typeface="Calibri"/>
                <a:sym typeface="Calibri"/>
              </a:rPr>
              <a:t> costo della </a:t>
            </a:r>
            <a:r>
              <a:rPr lang="it" sz="2512" b="1" u="sng">
                <a:solidFill>
                  <a:schemeClr val="dk1"/>
                </a:solidFill>
                <a:latin typeface="Calibri"/>
                <a:ea typeface="Calibri"/>
                <a:cs typeface="Calibri"/>
                <a:sym typeface="Calibri"/>
              </a:rPr>
              <a:t>mensa</a:t>
            </a:r>
            <a:r>
              <a:rPr lang="it" sz="2512">
                <a:solidFill>
                  <a:schemeClr val="dk1"/>
                </a:solidFill>
                <a:latin typeface="Calibri"/>
                <a:ea typeface="Calibri"/>
                <a:cs typeface="Calibri"/>
                <a:sym typeface="Calibri"/>
              </a:rPr>
              <a:t> nel comune di Brescia verrà sostenuto dal Comune, nell’eventualità di mancanza di posti mensa (emergenza COVID), si procederà con i cestini pranzo, come già avviene per alcune classi degli I.C. di Brescia.</a:t>
            </a:r>
            <a:endParaRPr sz="2512">
              <a:solidFill>
                <a:schemeClr val="dk1"/>
              </a:solidFill>
              <a:latin typeface="Calibri"/>
              <a:ea typeface="Calibri"/>
              <a:cs typeface="Calibri"/>
              <a:sym typeface="Calibri"/>
            </a:endParaRPr>
          </a:p>
          <a:p>
            <a:pPr marL="0" marR="76200" lvl="0" indent="0" algn="l" rtl="0">
              <a:lnSpc>
                <a:spcPct val="87000"/>
              </a:lnSpc>
              <a:spcBef>
                <a:spcPts val="1200"/>
              </a:spcBef>
              <a:spcAft>
                <a:spcPts val="0"/>
              </a:spcAft>
              <a:buClr>
                <a:schemeClr val="dk1"/>
              </a:buClr>
              <a:buSzPts val="1018"/>
              <a:buFont typeface="Arial"/>
              <a:buNone/>
            </a:pPr>
            <a:r>
              <a:rPr lang="it" sz="2512" b="1" u="sng">
                <a:solidFill>
                  <a:schemeClr val="dk1"/>
                </a:solidFill>
                <a:latin typeface="Calibri"/>
                <a:ea typeface="Calibri"/>
                <a:cs typeface="Calibri"/>
                <a:sym typeface="Calibri"/>
              </a:rPr>
              <a:t>Sostegno psicologico alle mamme</a:t>
            </a:r>
            <a:r>
              <a:rPr lang="it" sz="2512">
                <a:solidFill>
                  <a:schemeClr val="dk1"/>
                </a:solidFill>
                <a:latin typeface="Calibri"/>
                <a:ea typeface="Calibri"/>
                <a:cs typeface="Calibri"/>
                <a:sym typeface="Calibri"/>
              </a:rPr>
              <a:t>: per il comune di Brescia si chiede di fare riferimento alla commissione Pari Opportunità che potrebbe fare “rete di relazione”. Si chiede ai Dirigenti di segnalare eventuali nominativi alla Dott.ssa Albini Donatella o all’Assessore Capra.</a:t>
            </a:r>
            <a:endParaRPr sz="2512">
              <a:solidFill>
                <a:schemeClr val="dk1"/>
              </a:solidFill>
              <a:latin typeface="Calibri"/>
              <a:ea typeface="Calibri"/>
              <a:cs typeface="Calibri"/>
              <a:sym typeface="Calibri"/>
            </a:endParaRPr>
          </a:p>
          <a:p>
            <a:pPr marL="0" lvl="0" indent="0" algn="l" rtl="0">
              <a:lnSpc>
                <a:spcPct val="95000"/>
              </a:lnSpc>
              <a:spcBef>
                <a:spcPts val="1200"/>
              </a:spcBef>
              <a:spcAft>
                <a:spcPts val="1200"/>
              </a:spcAft>
              <a:buSzPts val="1018"/>
              <a:buNone/>
            </a:pPr>
            <a:endParaRPr sz="1665"/>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txBox="1">
            <a:spLocks noGrp="1"/>
          </p:cNvSpPr>
          <p:nvPr>
            <p:ph type="title"/>
          </p:nvPr>
        </p:nvSpPr>
        <p:spPr>
          <a:xfrm>
            <a:off x="110250" y="4181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b="1">
                <a:latin typeface="Calibri"/>
                <a:ea typeface="Calibri"/>
                <a:cs typeface="Calibri"/>
                <a:sym typeface="Calibri"/>
              </a:rPr>
              <a:t>Monitoraggio numero iscritti</a:t>
            </a:r>
            <a:endParaRPr b="1">
              <a:latin typeface="Calibri"/>
              <a:ea typeface="Calibri"/>
              <a:cs typeface="Calibri"/>
              <a:sym typeface="Calibri"/>
            </a:endParaRPr>
          </a:p>
        </p:txBody>
      </p:sp>
      <p:sp>
        <p:nvSpPr>
          <p:cNvPr id="200" name="Google Shape;20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76200" lvl="0" indent="0" algn="l" rtl="0">
              <a:spcBef>
                <a:spcPts val="200"/>
              </a:spcBef>
              <a:spcAft>
                <a:spcPts val="0"/>
              </a:spcAft>
              <a:buNone/>
            </a:pPr>
            <a:endParaRPr sz="1100">
              <a:solidFill>
                <a:schemeClr val="dk1"/>
              </a:solidFill>
            </a:endParaRPr>
          </a:p>
          <a:p>
            <a:pPr marL="76200" lvl="0" indent="0" algn="l" rtl="0">
              <a:spcBef>
                <a:spcPts val="200"/>
              </a:spcBef>
              <a:spcAft>
                <a:spcPts val="0"/>
              </a:spcAft>
              <a:buNone/>
            </a:pPr>
            <a:endParaRPr sz="1100">
              <a:solidFill>
                <a:schemeClr val="dk1"/>
              </a:solidFill>
            </a:endParaRPr>
          </a:p>
          <a:p>
            <a:pPr marL="0" marR="63500" lvl="0" indent="0" algn="l" rtl="0">
              <a:lnSpc>
                <a:spcPct val="107000"/>
              </a:lnSpc>
              <a:spcBef>
                <a:spcPts val="1200"/>
              </a:spcBef>
              <a:spcAft>
                <a:spcPts val="0"/>
              </a:spcAft>
              <a:buNone/>
            </a:pPr>
            <a:r>
              <a:rPr lang="it" sz="3600">
                <a:solidFill>
                  <a:schemeClr val="dk1"/>
                </a:solidFill>
                <a:latin typeface="Calibri"/>
                <a:ea typeface="Calibri"/>
                <a:cs typeface="Calibri"/>
                <a:sym typeface="Calibri"/>
              </a:rPr>
              <a:t>Gli Istituti Comprensivi di Brescia predispongono un file condiviso anche con UST e Comune di Brescia per monitorare il numero degli iscritti in ogni Istituto.</a:t>
            </a:r>
            <a:endParaRPr sz="3600">
              <a:solidFill>
                <a:schemeClr val="dk1"/>
              </a:solidFill>
              <a:latin typeface="Calibri"/>
              <a:ea typeface="Calibri"/>
              <a:cs typeface="Calibri"/>
              <a:sym typeface="Calibri"/>
            </a:endParaRPr>
          </a:p>
          <a:p>
            <a:pPr marL="0" marR="63500" lvl="0" indent="0" algn="l" rtl="0">
              <a:lnSpc>
                <a:spcPct val="107000"/>
              </a:lnSpc>
              <a:spcBef>
                <a:spcPts val="1200"/>
              </a:spcBef>
              <a:spcAft>
                <a:spcPts val="0"/>
              </a:spcAft>
              <a:buNone/>
            </a:pPr>
            <a:endParaRPr sz="3600">
              <a:solidFill>
                <a:schemeClr val="dk1"/>
              </a:solidFill>
              <a:latin typeface="Calibri"/>
              <a:ea typeface="Calibri"/>
              <a:cs typeface="Calibri"/>
              <a:sym typeface="Calibri"/>
            </a:endParaRPr>
          </a:p>
          <a:p>
            <a:pPr marL="0" marR="63500" lvl="0" indent="0" algn="l" rtl="0">
              <a:lnSpc>
                <a:spcPct val="107000"/>
              </a:lnSpc>
              <a:spcBef>
                <a:spcPts val="1200"/>
              </a:spcBef>
              <a:spcAft>
                <a:spcPts val="0"/>
              </a:spcAft>
              <a:buNone/>
            </a:pPr>
            <a:r>
              <a:rPr lang="it" sz="3600">
                <a:solidFill>
                  <a:schemeClr val="dk1"/>
                </a:solidFill>
                <a:latin typeface="Calibri"/>
                <a:ea typeface="Calibri"/>
                <a:cs typeface="Calibri"/>
                <a:sym typeface="Calibri"/>
              </a:rPr>
              <a:t>Per gli Istituti ubicati nella provincia si richiede la collaborazione dei Referenti per indicare ai Referenti CIT di Ambito, l’aggiornamento costante degli arrivi. </a:t>
            </a:r>
            <a:endParaRPr sz="3600">
              <a:solidFill>
                <a:schemeClr val="dk1"/>
              </a:solidFill>
              <a:highlight>
                <a:srgbClr val="FFFF00"/>
              </a:highlight>
              <a:latin typeface="Calibri"/>
              <a:ea typeface="Calibri"/>
              <a:cs typeface="Calibri"/>
              <a:sym typeface="Calibri"/>
            </a:endParaRPr>
          </a:p>
          <a:p>
            <a:pPr marL="0" marR="63500" lvl="0" indent="0" algn="l" rtl="0">
              <a:lnSpc>
                <a:spcPct val="107000"/>
              </a:lnSpc>
              <a:spcBef>
                <a:spcPts val="1200"/>
              </a:spcBef>
              <a:spcAft>
                <a:spcPts val="0"/>
              </a:spcAft>
              <a:buNone/>
            </a:pPr>
            <a:endParaRPr sz="3600">
              <a:solidFill>
                <a:schemeClr val="dk1"/>
              </a:solidFill>
              <a:latin typeface="Calibri"/>
              <a:ea typeface="Calibri"/>
              <a:cs typeface="Calibri"/>
              <a:sym typeface="Calibri"/>
            </a:endParaRPr>
          </a:p>
          <a:p>
            <a:pPr marL="0" marR="63500" lvl="0" indent="0" algn="l" rtl="0">
              <a:lnSpc>
                <a:spcPct val="107000"/>
              </a:lnSpc>
              <a:spcBef>
                <a:spcPts val="1200"/>
              </a:spcBef>
              <a:spcAft>
                <a:spcPts val="0"/>
              </a:spcAft>
              <a:buNone/>
            </a:pPr>
            <a:endParaRPr sz="3600">
              <a:solidFill>
                <a:schemeClr val="dk1"/>
              </a:solidFill>
              <a:latin typeface="Calibri"/>
              <a:ea typeface="Calibri"/>
              <a:cs typeface="Calibri"/>
              <a:sym typeface="Calibri"/>
            </a:endParaRPr>
          </a:p>
          <a:p>
            <a:pPr marL="76200" lvl="0" indent="0" algn="l" rtl="0">
              <a:spcBef>
                <a:spcPts val="1200"/>
              </a:spcBef>
              <a:spcAft>
                <a:spcPts val="0"/>
              </a:spcAft>
              <a:buClr>
                <a:schemeClr val="dk1"/>
              </a:buClr>
              <a:buSzPct val="30555"/>
              <a:buFont typeface="Arial"/>
              <a:buNone/>
            </a:pPr>
            <a:endParaRPr sz="3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b="1">
                <a:latin typeface="Calibri"/>
                <a:ea typeface="Calibri"/>
                <a:cs typeface="Calibri"/>
                <a:sym typeface="Calibri"/>
              </a:rPr>
              <a:t>Inserimento</a:t>
            </a:r>
            <a:endParaRPr b="1">
              <a:latin typeface="Calibri"/>
              <a:ea typeface="Calibri"/>
              <a:cs typeface="Calibri"/>
              <a:sym typeface="Calibri"/>
            </a:endParaRPr>
          </a:p>
        </p:txBody>
      </p:sp>
      <p:sp>
        <p:nvSpPr>
          <p:cNvPr id="206" name="Google Shape;20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400">
                <a:solidFill>
                  <a:schemeClr val="dk1"/>
                </a:solidFill>
                <a:latin typeface="Calibri"/>
                <a:ea typeface="Calibri"/>
                <a:cs typeface="Calibri"/>
                <a:sym typeface="Calibri"/>
              </a:rPr>
              <a:t>Si applica il criterio dell’iscrizione alla classe di appartenenza per età anagrafica.</a:t>
            </a:r>
            <a:endParaRPr sz="2400">
              <a:solidFill>
                <a:schemeClr val="dk1"/>
              </a:solidFill>
              <a:latin typeface="Calibri"/>
              <a:ea typeface="Calibri"/>
              <a:cs typeface="Calibri"/>
              <a:sym typeface="Calibri"/>
            </a:endParaRPr>
          </a:p>
          <a:p>
            <a:pPr marL="0" lvl="0" indent="0" algn="l" rtl="0">
              <a:spcBef>
                <a:spcPts val="1200"/>
              </a:spcBef>
              <a:spcAft>
                <a:spcPts val="1200"/>
              </a:spcAft>
              <a:buNone/>
            </a:pPr>
            <a:r>
              <a:rPr lang="it" sz="2400">
                <a:solidFill>
                  <a:schemeClr val="dk1"/>
                </a:solidFill>
                <a:latin typeface="Calibri"/>
                <a:ea typeface="Calibri"/>
                <a:cs typeface="Calibri"/>
                <a:sym typeface="Calibri"/>
              </a:rPr>
              <a:t>Per la Scuola Secondaria di Secondo Grado, oltre a quello della classe di appartenenza anagrafica si applica, ove possibile, il criterio dell’analogia con il percorso di studi interrotto.</a:t>
            </a:r>
            <a:endParaRPr sz="2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E7DBE-029A-4D95-890D-E94D1079C824}"/>
              </a:ext>
            </a:extLst>
          </p:cNvPr>
          <p:cNvSpPr>
            <a:spLocks noGrp="1"/>
          </p:cNvSpPr>
          <p:nvPr>
            <p:ph type="title"/>
          </p:nvPr>
        </p:nvSpPr>
        <p:spPr/>
        <p:txBody>
          <a:bodyPr>
            <a:normAutofit fontScale="90000"/>
          </a:bodyPr>
          <a:lstStyle/>
          <a:p>
            <a:pPr algn="ctr"/>
            <a:r>
              <a:rPr lang="it-IT" dirty="0"/>
              <a:t>Deroga al monte ore di frequenza obbligatoria</a:t>
            </a:r>
          </a:p>
        </p:txBody>
      </p:sp>
      <p:sp>
        <p:nvSpPr>
          <p:cNvPr id="3" name="Segnaposto testo 2">
            <a:extLst>
              <a:ext uri="{FF2B5EF4-FFF2-40B4-BE49-F238E27FC236}">
                <a16:creationId xmlns:a16="http://schemas.microsoft.com/office/drawing/2014/main" id="{62A358EA-1344-4057-9F76-A5A88DB3D150}"/>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90982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720" b="1">
                <a:latin typeface="Calibri"/>
                <a:ea typeface="Calibri"/>
                <a:cs typeface="Calibri"/>
                <a:sym typeface="Calibri"/>
              </a:rPr>
              <a:t>Materiali utili: SISTEMA SCOLASTICO UCRAINO</a:t>
            </a:r>
            <a:endParaRPr sz="2720" b="1">
              <a:latin typeface="Calibri"/>
              <a:ea typeface="Calibri"/>
              <a:cs typeface="Calibri"/>
              <a:sym typeface="Calibri"/>
            </a:endParaRPr>
          </a:p>
        </p:txBody>
      </p:sp>
      <p:sp>
        <p:nvSpPr>
          <p:cNvPr id="212" name="Google Shape;212;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7916"/>
              </a:lnSpc>
              <a:spcBef>
                <a:spcPts val="0"/>
              </a:spcBef>
              <a:spcAft>
                <a:spcPts val="0"/>
              </a:spcAft>
              <a:buClr>
                <a:schemeClr val="dk1"/>
              </a:buClr>
              <a:buSzPts val="1100"/>
              <a:buFont typeface="Arial"/>
              <a:buNone/>
            </a:pPr>
            <a:r>
              <a:rPr lang="it" sz="2500" u="sng">
                <a:solidFill>
                  <a:srgbClr val="3367D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https://prezi.com/eim17-u61qxs/il-sistema-scolastico-ucraino/</a:t>
            </a:r>
            <a:endParaRPr sz="2500">
              <a:solidFill>
                <a:srgbClr val="202124"/>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2500">
              <a:solidFill>
                <a:srgbClr val="202124"/>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it" sz="26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https://www.ucraina.cc/sistema-scolastico-ucraino.html</a:t>
            </a:r>
            <a:r>
              <a:rPr lang="it" sz="3300">
                <a:solidFill>
                  <a:srgbClr val="FF0000"/>
                </a:solidFill>
                <a:latin typeface="Calibri"/>
                <a:ea typeface="Calibri"/>
                <a:cs typeface="Calibri"/>
                <a:sym typeface="Calibri"/>
              </a:rPr>
              <a:t> </a:t>
            </a:r>
            <a:endParaRPr sz="3300">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700" y="657375"/>
            <a:ext cx="8520600" cy="3911400"/>
          </a:xfrm>
          <a:prstGeom prst="rect">
            <a:avLst/>
          </a:prstGeom>
        </p:spPr>
        <p:txBody>
          <a:bodyPr spcFirstLastPara="1" wrap="square" lIns="91425" tIns="91425" rIns="91425" bIns="91425" anchor="t" anchorCtr="0">
            <a:normAutofit/>
          </a:bodyPr>
          <a:lstStyle/>
          <a:p>
            <a:pPr marL="88900" marR="63500" lvl="0" indent="0" algn="just" rtl="0">
              <a:lnSpc>
                <a:spcPct val="150000"/>
              </a:lnSpc>
              <a:spcBef>
                <a:spcPts val="0"/>
              </a:spcBef>
              <a:spcAft>
                <a:spcPts val="0"/>
              </a:spcAft>
              <a:buClr>
                <a:schemeClr val="dk1"/>
              </a:buClr>
              <a:buSzPts val="1100"/>
              <a:buFont typeface="Arial"/>
              <a:buNone/>
            </a:pPr>
            <a:r>
              <a:rPr lang="it" sz="1600">
                <a:solidFill>
                  <a:schemeClr val="dk1"/>
                </a:solidFill>
                <a:latin typeface="Calibri"/>
                <a:ea typeface="Calibri"/>
                <a:cs typeface="Calibri"/>
                <a:sym typeface="Calibri"/>
              </a:rPr>
              <a:t>Allo stato attuale non è possibile prevedere il numero di coloro che giungeranno nel nostro Paese in cerca di protezione, ma dai primi dati disponibili emerge, fra gli esuli ucraini in ingresso nel nostro Paese, </a:t>
            </a:r>
            <a:r>
              <a:rPr lang="it" sz="1600" b="1">
                <a:solidFill>
                  <a:schemeClr val="dk1"/>
                </a:solidFill>
                <a:latin typeface="Calibri"/>
                <a:ea typeface="Calibri"/>
                <a:cs typeface="Calibri"/>
                <a:sym typeface="Calibri"/>
              </a:rPr>
              <a:t>un’altissima percentuale di minori,</a:t>
            </a:r>
            <a:r>
              <a:rPr lang="it" sz="1600">
                <a:solidFill>
                  <a:schemeClr val="dk1"/>
                </a:solidFill>
                <a:latin typeface="Calibri"/>
                <a:ea typeface="Calibri"/>
                <a:cs typeface="Calibri"/>
                <a:sym typeface="Calibri"/>
              </a:rPr>
              <a:t> </a:t>
            </a:r>
            <a:r>
              <a:rPr lang="it" sz="1600" b="1">
                <a:solidFill>
                  <a:schemeClr val="dk1"/>
                </a:solidFill>
                <a:latin typeface="Calibri"/>
                <a:ea typeface="Calibri"/>
                <a:cs typeface="Calibri"/>
                <a:sym typeface="Calibri"/>
              </a:rPr>
              <a:t>in parte accompagnati </a:t>
            </a:r>
            <a:r>
              <a:rPr lang="it" sz="1600">
                <a:solidFill>
                  <a:schemeClr val="dk1"/>
                </a:solidFill>
                <a:latin typeface="Calibri"/>
                <a:ea typeface="Calibri"/>
                <a:cs typeface="Calibri"/>
                <a:sym typeface="Calibri"/>
              </a:rPr>
              <a:t>dai propri familiari e, </a:t>
            </a:r>
            <a:r>
              <a:rPr lang="it" sz="1600" b="1">
                <a:solidFill>
                  <a:schemeClr val="dk1"/>
                </a:solidFill>
                <a:latin typeface="Calibri"/>
                <a:ea typeface="Calibri"/>
                <a:cs typeface="Calibri"/>
                <a:sym typeface="Calibri"/>
              </a:rPr>
              <a:t>in molti casi, tragicamente soli o temporaneamente affidati ad amici di famiglia.</a:t>
            </a:r>
            <a:endParaRPr sz="1600" b="1">
              <a:solidFill>
                <a:schemeClr val="dk1"/>
              </a:solidFill>
              <a:latin typeface="Calibri"/>
              <a:ea typeface="Calibri"/>
              <a:cs typeface="Calibri"/>
              <a:sym typeface="Calibri"/>
            </a:endParaRPr>
          </a:p>
          <a:p>
            <a:pPr marL="88900" marR="63500" lvl="0" indent="0" algn="just" rtl="0">
              <a:lnSpc>
                <a:spcPct val="150000"/>
              </a:lnSpc>
              <a:spcBef>
                <a:spcPts val="0"/>
              </a:spcBef>
              <a:spcAft>
                <a:spcPts val="0"/>
              </a:spcAft>
              <a:buNone/>
            </a:pPr>
            <a:endParaRPr sz="1600">
              <a:solidFill>
                <a:schemeClr val="dk1"/>
              </a:solidFill>
              <a:latin typeface="Calibri"/>
              <a:ea typeface="Calibri"/>
              <a:cs typeface="Calibri"/>
              <a:sym typeface="Calibri"/>
            </a:endParaRPr>
          </a:p>
          <a:p>
            <a:pPr marL="88900" marR="63500" lvl="0" indent="0" algn="just" rtl="0">
              <a:lnSpc>
                <a:spcPct val="150000"/>
              </a:lnSpc>
              <a:spcBef>
                <a:spcPts val="0"/>
              </a:spcBef>
              <a:spcAft>
                <a:spcPts val="0"/>
              </a:spcAft>
              <a:buClr>
                <a:schemeClr val="dk1"/>
              </a:buClr>
              <a:buSzPts val="1100"/>
              <a:buFont typeface="Arial"/>
              <a:buNone/>
            </a:pPr>
            <a:r>
              <a:rPr lang="it" sz="1600">
                <a:solidFill>
                  <a:schemeClr val="dk1"/>
                </a:solidFill>
                <a:latin typeface="Calibri"/>
                <a:ea typeface="Calibri"/>
                <a:cs typeface="Calibri"/>
                <a:sym typeface="Calibri"/>
              </a:rPr>
              <a:t>Questo Ministero e le istituzioni scolastiche del sistema nazionale di istruzione sono chiamate, ora, ad </a:t>
            </a:r>
            <a:r>
              <a:rPr lang="it" sz="1600" b="1">
                <a:solidFill>
                  <a:schemeClr val="dk1"/>
                </a:solidFill>
                <a:latin typeface="Calibri"/>
                <a:ea typeface="Calibri"/>
                <a:cs typeface="Calibri"/>
                <a:sym typeface="Calibri"/>
              </a:rPr>
              <a:t>esercitare il massimo impegno per accogliere gli esuli ucraini in età scolare, dando loro tutto il sostegno e l'accompagnamento a tal fine necessario.</a:t>
            </a:r>
            <a:endParaRPr sz="1600" b="1">
              <a:solidFill>
                <a:schemeClr val="dk1"/>
              </a:solidFill>
              <a:latin typeface="Calibri"/>
              <a:ea typeface="Calibri"/>
              <a:cs typeface="Calibri"/>
              <a:sym typeface="Calibri"/>
            </a:endParaRPr>
          </a:p>
          <a:p>
            <a:pPr marL="0" lvl="0" indent="0" algn="l" rtl="0">
              <a:spcBef>
                <a:spcPts val="0"/>
              </a:spcBef>
              <a:spcAft>
                <a:spcPts val="1200"/>
              </a:spcAft>
              <a:buNone/>
            </a:pPr>
            <a:endParaRPr sz="1400">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it" sz="2720" b="1">
                <a:latin typeface="Calibri"/>
                <a:ea typeface="Calibri"/>
                <a:cs typeface="Calibri"/>
                <a:sym typeface="Calibri"/>
              </a:rPr>
              <a:t>Alcuni materiali utili per l’accoglienza e l’alfabetizzazione</a:t>
            </a:r>
            <a:endParaRPr sz="2720" b="1">
              <a:latin typeface="Calibri"/>
              <a:ea typeface="Calibri"/>
              <a:cs typeface="Calibri"/>
              <a:sym typeface="Calibri"/>
            </a:endParaRPr>
          </a:p>
        </p:txBody>
      </p:sp>
      <p:sp>
        <p:nvSpPr>
          <p:cNvPr id="218" name="Google Shape;218;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990"/>
              <a:buFont typeface="Arial"/>
              <a:buNone/>
            </a:pPr>
            <a:r>
              <a:rPr lang="it" sz="1679">
                <a:solidFill>
                  <a:srgbClr val="222222"/>
                </a:solidFill>
              </a:rPr>
              <a:t> </a:t>
            </a:r>
            <a:r>
              <a:rPr lang="it" sz="1779"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https://playandlearnitalia.com/flashcard-per-i-bambini-ucraini/?fbclid=IwAR2KwIzmgt3TZLThnE3m9RmEHeB-bcz6tohUoiqqC21sCdBnCb804gXrPRI</a:t>
            </a:r>
            <a:endParaRPr sz="322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900">
              <a:latin typeface="Calibri"/>
              <a:ea typeface="Calibri"/>
              <a:cs typeface="Calibri"/>
              <a:sym typeface="Calibri"/>
            </a:endParaRPr>
          </a:p>
        </p:txBody>
      </p:sp>
      <p:pic>
        <p:nvPicPr>
          <p:cNvPr id="219" name="Google Shape;219;p41"/>
          <p:cNvPicPr preferRelativeResize="0"/>
          <p:nvPr/>
        </p:nvPicPr>
        <p:blipFill>
          <a:blip r:embed="rId4">
            <a:alphaModFix/>
          </a:blip>
          <a:stretch>
            <a:fillRect/>
          </a:stretch>
        </p:blipFill>
        <p:spPr>
          <a:xfrm>
            <a:off x="3581400" y="2044277"/>
            <a:ext cx="2192524" cy="21925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it" sz="2200" b="1">
                <a:latin typeface="Calibri"/>
                <a:ea typeface="Calibri"/>
                <a:cs typeface="Calibri"/>
                <a:sym typeface="Calibri"/>
              </a:rPr>
              <a:t>VOCABOLARIO PARLANTE ITALIANO - UCRAINO</a:t>
            </a:r>
            <a:endParaRPr sz="3800" b="1"/>
          </a:p>
        </p:txBody>
      </p:sp>
      <p:sp>
        <p:nvSpPr>
          <p:cNvPr id="225" name="Google Shape;225;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it" sz="1200">
                <a:solidFill>
                  <a:srgbClr val="222222"/>
                </a:solidFill>
                <a:latin typeface="Calibri"/>
                <a:ea typeface="Calibri"/>
                <a:cs typeface="Calibri"/>
                <a:sym typeface="Calibri"/>
              </a:rPr>
              <a:t>﻿</a:t>
            </a:r>
            <a:r>
              <a:rPr lang="it" sz="1200">
                <a:solidFill>
                  <a:srgbClr val="222222"/>
                </a:solidFill>
              </a:rPr>
              <a:t> </a:t>
            </a:r>
            <a:r>
              <a:rPr lang="it" sz="15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https://playandlearnitalia.com/vocabolario-interattivo-parlante-italo-ucraino/</a:t>
            </a:r>
            <a:endParaRPr sz="2100">
              <a:latin typeface="Calibri"/>
              <a:ea typeface="Calibri"/>
              <a:cs typeface="Calibri"/>
              <a:sym typeface="Calibri"/>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endParaRPr/>
          </a:p>
        </p:txBody>
      </p:sp>
      <p:pic>
        <p:nvPicPr>
          <p:cNvPr id="226" name="Google Shape;226;p42"/>
          <p:cNvPicPr preferRelativeResize="0"/>
          <p:nvPr/>
        </p:nvPicPr>
        <p:blipFill>
          <a:blip r:embed="rId4">
            <a:alphaModFix/>
          </a:blip>
          <a:stretch>
            <a:fillRect/>
          </a:stretch>
        </p:blipFill>
        <p:spPr>
          <a:xfrm>
            <a:off x="1543050" y="1881975"/>
            <a:ext cx="4714199" cy="31076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b="1" dirty="0">
                <a:latin typeface="Calibri"/>
                <a:ea typeface="Calibri"/>
                <a:cs typeface="Calibri"/>
                <a:sym typeface="Calibri"/>
              </a:rPr>
              <a:t>C.A.A. in lingua</a:t>
            </a:r>
            <a:endParaRPr b="1" dirty="0">
              <a:latin typeface="Calibri"/>
              <a:ea typeface="Calibri"/>
              <a:cs typeface="Calibri"/>
              <a:sym typeface="Calibri"/>
            </a:endParaRPr>
          </a:p>
        </p:txBody>
      </p:sp>
      <p:sp>
        <p:nvSpPr>
          <p:cNvPr id="232" name="Google Shape;232;p43"/>
          <p:cNvSpPr txBox="1">
            <a:spLocks noGrp="1"/>
          </p:cNvSpPr>
          <p:nvPr>
            <p:ph type="body" idx="1"/>
          </p:nvPr>
        </p:nvSpPr>
        <p:spPr>
          <a:xfrm>
            <a:off x="311700" y="1152475"/>
            <a:ext cx="8520600" cy="3929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3" name="Google Shape;233;p43"/>
          <p:cNvPicPr preferRelativeResize="0"/>
          <p:nvPr/>
        </p:nvPicPr>
        <p:blipFill>
          <a:blip r:embed="rId3">
            <a:alphaModFix/>
          </a:blip>
          <a:stretch>
            <a:fillRect/>
          </a:stretch>
        </p:blipFill>
        <p:spPr>
          <a:xfrm>
            <a:off x="967564" y="1078400"/>
            <a:ext cx="7452536" cy="3929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IT" sz="2800" i="0" u="none" strike="noStrike" baseline="0" dirty="0">
                <a:solidFill>
                  <a:srgbClr val="FF0000"/>
                </a:solidFill>
                <a:latin typeface="SegoePrint,Bold"/>
              </a:rPr>
              <a:t>imparare l’italiano con il metodo </a:t>
            </a:r>
            <a:r>
              <a:rPr lang="it-IT" sz="2800" i="0" u="none" strike="noStrike" baseline="0" dirty="0" err="1">
                <a:solidFill>
                  <a:srgbClr val="FF0000"/>
                </a:solidFill>
                <a:latin typeface="SegoePrint,Bold"/>
              </a:rPr>
              <a:t>TPR</a:t>
            </a:r>
            <a:endParaRPr dirty="0">
              <a:solidFill>
                <a:srgbClr val="FF0000"/>
              </a:solidFill>
            </a:endParaRPr>
          </a:p>
        </p:txBody>
      </p:sp>
      <p:sp>
        <p:nvSpPr>
          <p:cNvPr id="245" name="Google Shape;245;p45"/>
          <p:cNvSpPr txBox="1">
            <a:spLocks noGrp="1"/>
          </p:cNvSpPr>
          <p:nvPr>
            <p:ph type="body" idx="1"/>
          </p:nvPr>
        </p:nvSpPr>
        <p:spPr>
          <a:xfrm>
            <a:off x="311700" y="11905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 scuola, giocare, costruire fare per imparare l’italiano con il metodo Total Phisical Responce</a:t>
            </a:r>
          </a:p>
          <a:p>
            <a:pPr marL="0" lvl="0" indent="0" algn="l" rtl="0">
              <a:spcBef>
                <a:spcPts val="0"/>
              </a:spcBef>
              <a:spcAft>
                <a:spcPts val="1200"/>
              </a:spcAft>
              <a:buNone/>
            </a:pP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https://caffescuola.files.wordpress.com/2014/03/tpr-a-mastromarco.pdf</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120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BA2E0D-ECD8-4F7D-AA09-553E1EEF2585}"/>
              </a:ext>
            </a:extLst>
          </p:cNvPr>
          <p:cNvSpPr>
            <a:spLocks noGrp="1"/>
          </p:cNvSpPr>
          <p:nvPr>
            <p:ph type="title"/>
          </p:nvPr>
        </p:nvSpPr>
        <p:spPr/>
        <p:txBody>
          <a:bodyPr>
            <a:normAutofit fontScale="90000"/>
          </a:bodyPr>
          <a:lstStyle/>
          <a:p>
            <a:r>
              <a:rPr lang="it-IT" dirty="0"/>
              <a:t>Segnaliamo….</a:t>
            </a:r>
          </a:p>
        </p:txBody>
      </p:sp>
      <p:sp>
        <p:nvSpPr>
          <p:cNvPr id="3" name="Segnaposto testo 2">
            <a:extLst>
              <a:ext uri="{FF2B5EF4-FFF2-40B4-BE49-F238E27FC236}">
                <a16:creationId xmlns:a16="http://schemas.microsoft.com/office/drawing/2014/main" id="{BFA42FFE-D18F-4CF7-8465-807F048D8B24}"/>
              </a:ext>
            </a:extLst>
          </p:cNvPr>
          <p:cNvSpPr>
            <a:spLocks noGrp="1"/>
          </p:cNvSpPr>
          <p:nvPr>
            <p:ph type="body" idx="1"/>
          </p:nvPr>
        </p:nvSpPr>
        <p:spPr/>
        <p:txBody>
          <a:bodyPr>
            <a:normAutofit fontScale="85000" lnSpcReduction="20000"/>
          </a:bodyPr>
          <a:lstStyle/>
          <a:p>
            <a:pPr marL="114300" indent="0">
              <a:buNone/>
            </a:pPr>
            <a:r>
              <a:rPr lang="it-IT" dirty="0">
                <a:solidFill>
                  <a:schemeClr val="tx1"/>
                </a:solidFill>
                <a:hlinkClick r:id="rId2">
                  <a:extLst>
                    <a:ext uri="{A12FA001-AC4F-418D-AE19-62706E023703}">
                      <ahyp:hlinkClr xmlns:ahyp="http://schemas.microsoft.com/office/drawing/2018/hyperlinkcolor" val="tx"/>
                    </a:ext>
                  </a:extLst>
                </a:hlinkClick>
              </a:rPr>
              <a:t>https://www.giuntiscuola.it/articoli/accoglienza-dei-bambini-ucraini-indicazioni-ministeriali-e-strategie-didattiche</a:t>
            </a:r>
            <a:endParaRPr lang="it-IT" dirty="0">
              <a:solidFill>
                <a:schemeClr val="tx1"/>
              </a:solidFill>
            </a:endParaRPr>
          </a:p>
          <a:p>
            <a:pPr marL="114300" indent="0">
              <a:buNone/>
            </a:pPr>
            <a:endParaRPr lang="it-IT" dirty="0">
              <a:solidFill>
                <a:schemeClr val="tx1"/>
              </a:solidFill>
            </a:endParaRPr>
          </a:p>
          <a:p>
            <a:pPr marL="114300" indent="0">
              <a:buNone/>
            </a:pPr>
            <a:r>
              <a:rPr lang="it-IT" dirty="0">
                <a:solidFill>
                  <a:schemeClr val="tx1"/>
                </a:solidFill>
                <a:hlinkClick r:id="rId3">
                  <a:extLst>
                    <a:ext uri="{A12FA001-AC4F-418D-AE19-62706E023703}">
                      <ahyp:hlinkClr xmlns:ahyp="http://schemas.microsoft.com/office/drawing/2018/hyperlinkcolor" val="tx"/>
                    </a:ext>
                  </a:extLst>
                </a:hlinkClick>
              </a:rPr>
              <a:t>https://www.giuntiscuola.it/articoli/venti-di-guerra-progetti-di-pace</a:t>
            </a:r>
            <a:endParaRPr lang="it-IT" dirty="0">
              <a:solidFill>
                <a:schemeClr val="tx1"/>
              </a:solidFill>
            </a:endParaRPr>
          </a:p>
          <a:p>
            <a:pPr marL="114300" indent="0" algn="l">
              <a:buNone/>
            </a:pPr>
            <a:endParaRPr lang="it-IT" dirty="0">
              <a:solidFill>
                <a:srgbClr val="0097A7"/>
              </a:solidFill>
              <a:hlinkClick r:id="rId4">
                <a:extLst>
                  <a:ext uri="{A12FA001-AC4F-418D-AE19-62706E023703}">
                    <ahyp:hlinkClr xmlns:ahyp="http://schemas.microsoft.com/office/drawing/2018/hyperlinkcolor" val="tx"/>
                  </a:ext>
                </a:extLst>
              </a:hlinkClick>
            </a:endParaRPr>
          </a:p>
          <a:p>
            <a:pPr marL="114300" indent="0" algn="l">
              <a:buNone/>
            </a:pPr>
            <a:r>
              <a:rPr lang="it-IT" dirty="0">
                <a:solidFill>
                  <a:schemeClr val="tx1"/>
                </a:solidFill>
                <a:hlinkClick r:id="rId4">
                  <a:extLst>
                    <a:ext uri="{A12FA001-AC4F-418D-AE19-62706E023703}">
                      <ahyp:hlinkClr xmlns:ahyp="http://schemas.microsoft.com/office/drawing/2018/hyperlinkcolor" val="tx"/>
                    </a:ext>
                  </a:extLst>
                </a:hlinkClick>
              </a:rPr>
              <a:t>https://www.giuntiscuola.it/articoli/ucraina-saperne-di-piu-fiabe-bilingui-e-video-ragazzi</a:t>
            </a:r>
            <a:r>
              <a:rPr lang="it-IT" dirty="0">
                <a:solidFill>
                  <a:schemeClr val="tx1"/>
                </a:solidFill>
              </a:rPr>
              <a:t> </a:t>
            </a:r>
          </a:p>
          <a:p>
            <a:pPr marL="114300" indent="0" algn="l">
              <a:buNone/>
            </a:pPr>
            <a:r>
              <a:rPr lang="it-IT" dirty="0">
                <a:solidFill>
                  <a:schemeClr val="tx1"/>
                </a:solidFill>
              </a:rPr>
              <a:t>(è possibile scaricare «</a:t>
            </a:r>
            <a:r>
              <a:rPr lang="it-IT" dirty="0" err="1">
                <a:solidFill>
                  <a:schemeClr val="tx1"/>
                </a:solidFill>
              </a:rPr>
              <a:t>Colorin</a:t>
            </a:r>
            <a:r>
              <a:rPr lang="it-IT" dirty="0">
                <a:solidFill>
                  <a:schemeClr val="tx1"/>
                </a:solidFill>
              </a:rPr>
              <a:t> </a:t>
            </a:r>
            <a:r>
              <a:rPr lang="it-IT" dirty="0" err="1">
                <a:solidFill>
                  <a:schemeClr val="tx1"/>
                </a:solidFill>
              </a:rPr>
              <a:t>colorado</a:t>
            </a:r>
            <a:r>
              <a:rPr lang="it-IT" dirty="0">
                <a:solidFill>
                  <a:schemeClr val="tx1"/>
                </a:solidFill>
              </a:rPr>
              <a:t>», raccolta di fiabe bilingui tra cui </a:t>
            </a:r>
            <a:r>
              <a:rPr lang="it-IT" dirty="0">
                <a:solidFill>
                  <a:srgbClr val="2A2A2A"/>
                </a:solidFill>
                <a:effectLst/>
                <a:latin typeface="Arial" panose="020B0604020202020204" pitchFamily="34" charset="0"/>
                <a:cs typeface="Arial" panose="020B0604020202020204" pitchFamily="34" charset="0"/>
              </a:rPr>
              <a:t>Fiabe ucraine in versione bilingue: </a:t>
            </a:r>
            <a:r>
              <a:rPr lang="it-IT" sz="1800" dirty="0">
                <a:solidFill>
                  <a:srgbClr val="2A2A2A"/>
                </a:solidFill>
                <a:effectLst/>
                <a:latin typeface="Arial" panose="020B0604020202020204" pitchFamily="34" charset="0"/>
                <a:cs typeface="Arial" panose="020B0604020202020204" pitchFamily="34" charset="0"/>
              </a:rPr>
              <a:t>L’asinello e il suo amico; Tira, tira la rapa; Tre fratelli e il saggio</a:t>
            </a:r>
            <a:r>
              <a:rPr lang="it-IT" sz="1800" b="0" i="0" dirty="0">
                <a:solidFill>
                  <a:srgbClr val="2A2A2A"/>
                </a:solidFill>
                <a:effectLst/>
                <a:latin typeface="Arial" panose="020B0604020202020204" pitchFamily="34" charset="0"/>
                <a:cs typeface="Arial" panose="020B0604020202020204" pitchFamily="34" charset="0"/>
              </a:rPr>
              <a:t>: tre fiabe ucraine raccontate da genitori immigrati ucraini contenute nel testo del Centro COME </a:t>
            </a:r>
            <a:r>
              <a:rPr lang="it-IT" sz="1800" b="1" i="1" dirty="0" err="1">
                <a:solidFill>
                  <a:srgbClr val="2A2A2A"/>
                </a:solidFill>
                <a:effectLst/>
                <a:latin typeface="Arial" panose="020B0604020202020204" pitchFamily="34" charset="0"/>
                <a:cs typeface="Arial" panose="020B0604020202020204" pitchFamily="34" charset="0"/>
              </a:rPr>
              <a:t>Colorin</a:t>
            </a:r>
            <a:r>
              <a:rPr lang="it-IT" sz="1800" b="1" i="1" dirty="0">
                <a:solidFill>
                  <a:srgbClr val="2A2A2A"/>
                </a:solidFill>
                <a:effectLst/>
                <a:latin typeface="Arial" panose="020B0604020202020204" pitchFamily="34" charset="0"/>
                <a:cs typeface="Arial" panose="020B0604020202020204" pitchFamily="34" charset="0"/>
              </a:rPr>
              <a:t> </a:t>
            </a:r>
            <a:r>
              <a:rPr lang="it-IT" sz="1800" b="1" i="1" dirty="0" err="1">
                <a:solidFill>
                  <a:srgbClr val="2A2A2A"/>
                </a:solidFill>
                <a:effectLst/>
                <a:latin typeface="Arial" panose="020B0604020202020204" pitchFamily="34" charset="0"/>
                <a:cs typeface="Arial" panose="020B0604020202020204" pitchFamily="34" charset="0"/>
              </a:rPr>
              <a:t>colorado</a:t>
            </a:r>
            <a:r>
              <a:rPr lang="it-IT" sz="1800" b="1" i="1" dirty="0">
                <a:solidFill>
                  <a:srgbClr val="2A2A2A"/>
                </a:solidFill>
                <a:effectLst/>
                <a:latin typeface="Arial" panose="020B0604020202020204" pitchFamily="34" charset="0"/>
                <a:cs typeface="Arial" panose="020B0604020202020204" pitchFamily="34" charset="0"/>
              </a:rPr>
              <a:t>…</a:t>
            </a:r>
            <a:r>
              <a:rPr lang="it-IT" sz="1800" b="0" i="0" dirty="0">
                <a:solidFill>
                  <a:srgbClr val="2A2A2A"/>
                </a:solidFill>
                <a:effectLst/>
                <a:latin typeface="Arial" panose="020B0604020202020204" pitchFamily="34" charset="0"/>
                <a:cs typeface="Arial" panose="020B0604020202020204" pitchFamily="34" charset="0"/>
              </a:rPr>
              <a:t> in versione bilingue, scaricabili gratuitamente. </a:t>
            </a:r>
          </a:p>
          <a:p>
            <a:pPr marL="114300" marR="0" lvl="0" indent="0" algn="just" defTabSz="914400" rtl="0" eaLnBrk="1" fontAlgn="auto" latinLnBrk="0" hangingPunct="1">
              <a:lnSpc>
                <a:spcPct val="115000"/>
              </a:lnSpc>
              <a:spcBef>
                <a:spcPts val="0"/>
              </a:spcBef>
              <a:spcAft>
                <a:spcPts val="0"/>
              </a:spcAft>
              <a:buClr>
                <a:srgbClr val="595959"/>
              </a:buClr>
              <a:buSzPts val="1800"/>
              <a:buFont typeface="Arial"/>
              <a:buNone/>
              <a:tabLst/>
              <a:defRPr/>
            </a:pPr>
            <a:endParaRPr kumimoji="0" lang="it-IT" u="none" strike="noStrike" kern="0" cap="none" spc="0" normalizeH="0" baseline="0" noProof="0" dirty="0">
              <a:ln>
                <a:noFill/>
              </a:ln>
              <a:solidFill>
                <a:srgbClr val="2A2A2A"/>
              </a:solidFill>
              <a:uLnTx/>
              <a:uFillTx/>
              <a:latin typeface="AvenirLTStd"/>
              <a:cs typeface="Arial"/>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it-IT" u="none" strike="noStrike" kern="0" cap="none" spc="0" normalizeH="0" baseline="0" noProof="0" dirty="0">
                <a:ln>
                  <a:noFill/>
                </a:ln>
                <a:solidFill>
                  <a:srgbClr val="2A2A2A"/>
                </a:solidFill>
                <a:effectLst/>
                <a:uLnTx/>
                <a:uFillTx/>
                <a:latin typeface="Arial" panose="020B0604020202020204" pitchFamily="34" charset="0"/>
                <a:cs typeface="Arial" panose="020B0604020202020204" pitchFamily="34" charset="0"/>
                <a:sym typeface="Arial"/>
              </a:rPr>
              <a:t>I cavalieri di Re Lev e altre fiabe dell’Ucraina, testo bilingue, di Sofia Gallo e </a:t>
            </a:r>
            <a:r>
              <a:rPr kumimoji="0" lang="it-IT" u="none" strike="noStrike" kern="0" cap="none" spc="0" normalizeH="0" baseline="0" noProof="0" dirty="0" err="1">
                <a:ln>
                  <a:noFill/>
                </a:ln>
                <a:solidFill>
                  <a:srgbClr val="2A2A2A"/>
                </a:solidFill>
                <a:effectLst/>
                <a:uLnTx/>
                <a:uFillTx/>
                <a:latin typeface="Arial" panose="020B0604020202020204" pitchFamily="34" charset="0"/>
                <a:cs typeface="Arial" panose="020B0604020202020204" pitchFamily="34" charset="0"/>
                <a:sym typeface="Arial"/>
              </a:rPr>
              <a:t>Tetyana</a:t>
            </a:r>
            <a:r>
              <a:rPr kumimoji="0" lang="it-IT" u="none" strike="noStrike" kern="0" cap="none" spc="0" normalizeH="0" baseline="0" noProof="0" dirty="0">
                <a:ln>
                  <a:noFill/>
                </a:ln>
                <a:solidFill>
                  <a:srgbClr val="2A2A2A"/>
                </a:solidFill>
                <a:effectLst/>
                <a:uLnTx/>
                <a:uFillTx/>
                <a:latin typeface="Arial" panose="020B0604020202020204" pitchFamily="34" charset="0"/>
                <a:cs typeface="Arial" panose="020B0604020202020204" pitchFamily="34" charset="0"/>
                <a:sym typeface="Arial"/>
              </a:rPr>
              <a:t> </a:t>
            </a:r>
            <a:r>
              <a:rPr kumimoji="0" lang="it-IT" u="none" strike="noStrike" kern="0" cap="none" spc="0" normalizeH="0" baseline="0" noProof="0" dirty="0" err="1">
                <a:ln>
                  <a:noFill/>
                </a:ln>
                <a:solidFill>
                  <a:srgbClr val="2A2A2A"/>
                </a:solidFill>
                <a:effectLst/>
                <a:uLnTx/>
                <a:uFillTx/>
                <a:latin typeface="Arial" panose="020B0604020202020204" pitchFamily="34" charset="0"/>
                <a:cs typeface="Arial" panose="020B0604020202020204" pitchFamily="34" charset="0"/>
                <a:sym typeface="Arial"/>
              </a:rPr>
              <a:t>Gordiyenko</a:t>
            </a:r>
            <a:r>
              <a:rPr kumimoji="0" lang="it-IT" u="none" strike="noStrike" kern="0" cap="none" spc="0" normalizeH="0" baseline="0" noProof="0" dirty="0">
                <a:ln>
                  <a:noFill/>
                </a:ln>
                <a:solidFill>
                  <a:srgbClr val="2A2A2A"/>
                </a:solidFill>
                <a:effectLst/>
                <a:uLnTx/>
                <a:uFillTx/>
                <a:latin typeface="Arial" panose="020B0604020202020204" pitchFamily="34" charset="0"/>
                <a:cs typeface="Arial" panose="020B0604020202020204" pitchFamily="34" charset="0"/>
                <a:sym typeface="Arial"/>
              </a:rPr>
              <a:t>, edito da </a:t>
            </a:r>
            <a:r>
              <a:rPr kumimoji="0" lang="it-IT" u="none" strike="noStrike" kern="0" cap="none" spc="0" normalizeH="0" baseline="0" noProof="0" dirty="0" err="1">
                <a:ln>
                  <a:noFill/>
                </a:ln>
                <a:solidFill>
                  <a:srgbClr val="2A2A2A"/>
                </a:solidFill>
                <a:effectLst/>
                <a:uLnTx/>
                <a:uFillTx/>
                <a:latin typeface="Arial" panose="020B0604020202020204" pitchFamily="34" charset="0"/>
                <a:cs typeface="Arial" panose="020B0604020202020204" pitchFamily="34" charset="0"/>
                <a:sym typeface="Arial"/>
              </a:rPr>
              <a:t>Sinnos</a:t>
            </a:r>
            <a:endParaRPr kumimoji="0" lang="it-IT" u="none" strike="noStrike" kern="0" cap="none" spc="0" normalizeH="0" baseline="0" noProof="0" dirty="0">
              <a:ln>
                <a:noFill/>
              </a:ln>
              <a:solidFill>
                <a:srgbClr val="2A2A2A"/>
              </a:solidFill>
              <a:effectLst/>
              <a:uLnTx/>
              <a:uFillTx/>
              <a:latin typeface="Arial" panose="020B0604020202020204" pitchFamily="34" charset="0"/>
              <a:cs typeface="Arial" panose="020B0604020202020204" pitchFamily="34" charset="0"/>
              <a:sym typeface="Arial"/>
            </a:endParaRPr>
          </a:p>
          <a:p>
            <a:pPr marL="114300" indent="0" algn="just">
              <a:buNone/>
            </a:pPr>
            <a:r>
              <a:rPr lang="it-IT" sz="1800" b="0" i="0" dirty="0">
                <a:solidFill>
                  <a:srgbClr val="2A2A2A"/>
                </a:solidFill>
                <a:effectLst/>
                <a:latin typeface="AvenirLTStd"/>
              </a:rPr>
              <a:t> </a:t>
            </a:r>
            <a:endParaRPr lang="it-IT" sz="1800" dirty="0">
              <a:solidFill>
                <a:srgbClr val="2A2A2A"/>
              </a:solidFill>
              <a:latin typeface="AvenirLTStd"/>
            </a:endParaRPr>
          </a:p>
          <a:p>
            <a:pPr marL="114300" indent="0" algn="just">
              <a:buNone/>
            </a:pPr>
            <a:endParaRPr lang="it-IT" b="1" i="0" dirty="0">
              <a:solidFill>
                <a:srgbClr val="2A2A2A"/>
              </a:solidFill>
              <a:effectLst/>
              <a:latin typeface="AvenirLTStd"/>
            </a:endParaRPr>
          </a:p>
          <a:p>
            <a:pPr marL="114300" indent="0">
              <a:buNone/>
            </a:pPr>
            <a:endParaRPr lang="it-IT" dirty="0"/>
          </a:p>
          <a:p>
            <a:pPr marL="114300" indent="0">
              <a:buNone/>
            </a:pPr>
            <a:endParaRPr lang="it-IT" dirty="0"/>
          </a:p>
        </p:txBody>
      </p:sp>
    </p:spTree>
    <p:extLst>
      <p:ext uri="{BB962C8B-B14F-4D97-AF65-F5344CB8AC3E}">
        <p14:creationId xmlns:p14="http://schemas.microsoft.com/office/powerpoint/2010/main" val="4159498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311700" y="228325"/>
            <a:ext cx="8520600" cy="70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5000"/>
              <a:buFont typeface="Arial"/>
              <a:buNone/>
            </a:pPr>
            <a:r>
              <a:rPr lang="it" sz="2000" b="1">
                <a:latin typeface="Calibri"/>
                <a:ea typeface="Calibri"/>
                <a:cs typeface="Calibri"/>
                <a:sym typeface="Calibri"/>
              </a:rPr>
              <a:t>Associazioni in aiuto ai profughi ucraini e corsi di Italiano L2 sul territorio:</a:t>
            </a:r>
            <a:endParaRPr sz="2000" b="1">
              <a:latin typeface="Calibri"/>
              <a:ea typeface="Calibri"/>
              <a:cs typeface="Calibri"/>
              <a:sym typeface="Calibri"/>
            </a:endParaRPr>
          </a:p>
          <a:p>
            <a:pPr marL="0" lvl="0" indent="0" algn="l" rtl="0">
              <a:spcBef>
                <a:spcPts val="0"/>
              </a:spcBef>
              <a:spcAft>
                <a:spcPts val="0"/>
              </a:spcAft>
              <a:buNone/>
            </a:pPr>
            <a:r>
              <a:rPr lang="it" sz="2000" b="1">
                <a:latin typeface="Calibri"/>
                <a:ea typeface="Calibri"/>
                <a:cs typeface="Calibri"/>
                <a:sym typeface="Calibri"/>
              </a:rPr>
              <a:t>AVSI</a:t>
            </a:r>
            <a:endParaRPr/>
          </a:p>
        </p:txBody>
      </p:sp>
      <p:sp>
        <p:nvSpPr>
          <p:cNvPr id="251" name="Google Shape;251;p46"/>
          <p:cNvSpPr txBox="1">
            <a:spLocks noGrp="1"/>
          </p:cNvSpPr>
          <p:nvPr>
            <p:ph type="body" idx="1"/>
          </p:nvPr>
        </p:nvSpPr>
        <p:spPr>
          <a:xfrm>
            <a:off x="311700" y="933325"/>
            <a:ext cx="8520600" cy="3635700"/>
          </a:xfrm>
          <a:prstGeom prst="rect">
            <a:avLst/>
          </a:prstGeom>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it"/>
              <a:t>●</a:t>
            </a:r>
            <a:r>
              <a:rPr lang="it" sz="2064">
                <a:latin typeface="Calibri"/>
                <a:ea typeface="Calibri"/>
                <a:cs typeface="Calibri"/>
                <a:sym typeface="Calibri"/>
              </a:rPr>
              <a:t>Fondazione AVSI insieme a Famiglie per l'Accoglienza ed altre associazioni, hanno avviato in collaborazione con la ONG Emmaus una segreteria operativa -</a:t>
            </a:r>
            <a:r>
              <a:rPr lang="it" sz="2064">
                <a:uFill>
                  <a:noFill/>
                </a:uFill>
                <a:latin typeface="Calibri"/>
                <a:ea typeface="Calibri"/>
                <a:cs typeface="Calibri"/>
                <a:sym typeface="Calibri"/>
                <a:hlinkClick r:id="rId3"/>
              </a:rPr>
              <a:t> </a:t>
            </a:r>
            <a:r>
              <a:rPr lang="it" sz="2064" u="sng">
                <a:solidFill>
                  <a:schemeClr val="hlink"/>
                </a:solidFill>
                <a:latin typeface="Calibri"/>
                <a:ea typeface="Calibri"/>
                <a:cs typeface="Calibri"/>
                <a:sym typeface="Calibri"/>
                <a:hlinkClick r:id="rId3"/>
              </a:rPr>
              <a:t>HelpUkraine</a:t>
            </a:r>
            <a:r>
              <a:rPr lang="it" sz="2064">
                <a:latin typeface="Calibri"/>
                <a:ea typeface="Calibri"/>
                <a:cs typeface="Calibri"/>
                <a:sym typeface="Calibri"/>
              </a:rPr>
              <a:t> Point - per favorire l'accoglienza, il sostegno e l'integrazione di cittadini ucraini che arrivano in Italia in conseguenza del conflitto.</a:t>
            </a:r>
            <a:endParaRPr sz="2064">
              <a:latin typeface="Calibri"/>
              <a:ea typeface="Calibri"/>
              <a:cs typeface="Calibri"/>
              <a:sym typeface="Calibri"/>
            </a:endParaRPr>
          </a:p>
          <a:p>
            <a:pPr marL="0" lvl="0" indent="0" algn="l" rtl="0">
              <a:lnSpc>
                <a:spcPct val="115000"/>
              </a:lnSpc>
              <a:spcBef>
                <a:spcPts val="0"/>
              </a:spcBef>
              <a:spcAft>
                <a:spcPts val="0"/>
              </a:spcAft>
              <a:buNone/>
            </a:pPr>
            <a:r>
              <a:rPr lang="it" sz="2164">
                <a:latin typeface="Calibri"/>
                <a:ea typeface="Calibri"/>
                <a:cs typeface="Calibri"/>
                <a:sym typeface="Calibri"/>
              </a:rPr>
              <a:t>●</a:t>
            </a:r>
            <a:r>
              <a:rPr lang="it" sz="2064">
                <a:latin typeface="Calibri"/>
                <a:ea typeface="Calibri"/>
                <a:cs typeface="Calibri"/>
                <a:sym typeface="Calibri"/>
              </a:rPr>
              <a:t>I servizi principali di HelpUkraine Point sono:</a:t>
            </a:r>
            <a:endParaRPr sz="2064">
              <a:latin typeface="Calibri"/>
              <a:ea typeface="Calibri"/>
              <a:cs typeface="Calibri"/>
              <a:sym typeface="Calibri"/>
            </a:endParaRPr>
          </a:p>
          <a:p>
            <a:pPr marL="114300" lvl="0" indent="0" algn="l" rtl="0">
              <a:lnSpc>
                <a:spcPct val="115000"/>
              </a:lnSpc>
              <a:spcBef>
                <a:spcPts val="0"/>
              </a:spcBef>
              <a:spcAft>
                <a:spcPts val="0"/>
              </a:spcAft>
              <a:buNone/>
            </a:pPr>
            <a:r>
              <a:rPr lang="it" sz="2064">
                <a:latin typeface="Calibri"/>
                <a:ea typeface="Calibri"/>
                <a:cs typeface="Calibri"/>
                <a:sym typeface="Calibri"/>
              </a:rPr>
              <a:t>- fornire prime informazioni / orientamento / assistenza a cittadini e nuclei familiari entrati nel territorio italiano</a:t>
            </a:r>
            <a:endParaRPr sz="2064">
              <a:latin typeface="Calibri"/>
              <a:ea typeface="Calibri"/>
              <a:cs typeface="Calibri"/>
              <a:sym typeface="Calibri"/>
            </a:endParaRPr>
          </a:p>
          <a:p>
            <a:pPr marL="114300" lvl="0" indent="0" algn="l" rtl="0">
              <a:lnSpc>
                <a:spcPct val="115000"/>
              </a:lnSpc>
              <a:spcBef>
                <a:spcPts val="0"/>
              </a:spcBef>
              <a:spcAft>
                <a:spcPts val="0"/>
              </a:spcAft>
              <a:buNone/>
            </a:pPr>
            <a:r>
              <a:rPr lang="it" sz="2064">
                <a:latin typeface="Calibri"/>
                <a:ea typeface="Calibri"/>
                <a:cs typeface="Calibri"/>
                <a:sym typeface="Calibri"/>
              </a:rPr>
              <a:t>- raccogliere le disponibilità delle famiglie che intendono offrire disponibilità</a:t>
            </a:r>
            <a:endParaRPr sz="2064">
              <a:latin typeface="Calibri"/>
              <a:ea typeface="Calibri"/>
              <a:cs typeface="Calibri"/>
              <a:sym typeface="Calibri"/>
            </a:endParaRPr>
          </a:p>
          <a:p>
            <a:pPr marL="114300" lvl="0" indent="0" algn="l" rtl="0">
              <a:lnSpc>
                <a:spcPct val="115000"/>
              </a:lnSpc>
              <a:spcBef>
                <a:spcPts val="0"/>
              </a:spcBef>
              <a:spcAft>
                <a:spcPts val="0"/>
              </a:spcAft>
              <a:buNone/>
            </a:pPr>
            <a:r>
              <a:rPr lang="it" sz="2064">
                <a:latin typeface="Calibri"/>
                <a:ea typeface="Calibri"/>
                <a:cs typeface="Calibri"/>
                <a:sym typeface="Calibri"/>
              </a:rPr>
              <a:t>- provvedere a un servizio di sportello documenti che operi in accreditamento con le istituzioni competenti</a:t>
            </a:r>
            <a:endParaRPr sz="2064">
              <a:latin typeface="Calibri"/>
              <a:ea typeface="Calibri"/>
              <a:cs typeface="Calibri"/>
              <a:sym typeface="Calibri"/>
            </a:endParaRPr>
          </a:p>
          <a:p>
            <a:pPr marL="114300" lvl="0" indent="0" algn="l" rtl="0">
              <a:lnSpc>
                <a:spcPct val="115000"/>
              </a:lnSpc>
              <a:spcBef>
                <a:spcPts val="0"/>
              </a:spcBef>
              <a:spcAft>
                <a:spcPts val="0"/>
              </a:spcAft>
              <a:buNone/>
            </a:pPr>
            <a:r>
              <a:rPr lang="it" sz="2064">
                <a:latin typeface="Calibri"/>
                <a:ea typeface="Calibri"/>
                <a:cs typeface="Calibri"/>
                <a:sym typeface="Calibri"/>
              </a:rPr>
              <a:t>- attivare interventi di sostegno a bambini e adolescenti ucraini attraverso  l'integrazione e la partecipazione ad attività scolastiche, ricreative, ludiche, sportive</a:t>
            </a:r>
            <a:endParaRPr sz="2064">
              <a:latin typeface="Calibri"/>
              <a:ea typeface="Calibri"/>
              <a:cs typeface="Calibri"/>
              <a:sym typeface="Calibri"/>
            </a:endParaRPr>
          </a:p>
          <a:p>
            <a:pPr marL="114300" lvl="0" indent="0" algn="l" rtl="0">
              <a:lnSpc>
                <a:spcPct val="115000"/>
              </a:lnSpc>
              <a:spcBef>
                <a:spcPts val="0"/>
              </a:spcBef>
              <a:spcAft>
                <a:spcPts val="0"/>
              </a:spcAft>
              <a:buNone/>
            </a:pPr>
            <a:r>
              <a:rPr lang="it" sz="2064">
                <a:latin typeface="Calibri"/>
                <a:ea typeface="Calibri"/>
                <a:cs typeface="Calibri"/>
                <a:sym typeface="Calibri"/>
              </a:rPr>
              <a:t>(vedi pdf)</a:t>
            </a:r>
            <a:endParaRPr sz="2064">
              <a:latin typeface="Calibri"/>
              <a:ea typeface="Calibri"/>
              <a:cs typeface="Calibri"/>
              <a:sym typeface="Calibri"/>
            </a:endParaRPr>
          </a:p>
          <a:p>
            <a:pPr marL="0" lvl="0" indent="0" algn="l" rtl="0">
              <a:spcBef>
                <a:spcPts val="0"/>
              </a:spcBef>
              <a:spcAft>
                <a:spcPts val="1200"/>
              </a:spcAft>
              <a:buNone/>
            </a:pPr>
            <a:endParaRPr sz="2000" b="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it" sz="2111" dirty="0">
                <a:latin typeface="Calibri"/>
                <a:ea typeface="Calibri"/>
                <a:cs typeface="Calibri"/>
                <a:sym typeface="Calibri"/>
              </a:rPr>
              <a:t>Il sorriso di Barbara e Nadiya per insegnare l’Italiano L2</a:t>
            </a:r>
            <a:endParaRPr sz="2911" dirty="0"/>
          </a:p>
        </p:txBody>
      </p:sp>
      <p:sp>
        <p:nvSpPr>
          <p:cNvPr id="257" name="Google Shape;257;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4300" lvl="0" indent="0" algn="l" rtl="0">
              <a:lnSpc>
                <a:spcPct val="115000"/>
              </a:lnSpc>
              <a:spcBef>
                <a:spcPts val="0"/>
              </a:spcBef>
              <a:spcAft>
                <a:spcPts val="0"/>
              </a:spcAft>
              <a:buClr>
                <a:schemeClr val="dk1"/>
              </a:buClr>
              <a:buSzPts val="1100"/>
              <a:buFont typeface="Arial"/>
              <a:buNone/>
            </a:pPr>
            <a:r>
              <a:rPr lang="it" dirty="0">
                <a:solidFill>
                  <a:schemeClr val="tx1"/>
                </a:solidFill>
                <a:latin typeface="Calibri"/>
                <a:ea typeface="Calibri"/>
                <a:cs typeface="Calibri"/>
                <a:sym typeface="Calibri"/>
              </a:rPr>
              <a:t>Un’associazione di promozione sociale e un’associazione culturale italo-ucraina operano insieme per organizzare lezioni gratuite per bambini, ragazzi e mamme ucraini neoarrivati:</a:t>
            </a:r>
            <a:endParaRPr dirty="0">
              <a:solidFill>
                <a:schemeClr val="tx1"/>
              </a:solidFill>
              <a:latin typeface="Calibri"/>
              <a:ea typeface="Calibri"/>
              <a:cs typeface="Calibri"/>
              <a:sym typeface="Calibri"/>
            </a:endParaRPr>
          </a:p>
          <a:p>
            <a:pPr marL="114300" lvl="0" indent="0" algn="l" rtl="0">
              <a:lnSpc>
                <a:spcPct val="115000"/>
              </a:lnSpc>
              <a:spcBef>
                <a:spcPts val="0"/>
              </a:spcBef>
              <a:spcAft>
                <a:spcPts val="0"/>
              </a:spcAft>
              <a:buNone/>
            </a:pPr>
            <a:endParaRPr dirty="0">
              <a:solidFill>
                <a:schemeClr val="tx1"/>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it" dirty="0">
                <a:solidFill>
                  <a:schemeClr val="tx1"/>
                </a:solidFill>
                <a:latin typeface="Calibri"/>
                <a:ea typeface="Calibri"/>
                <a:cs typeface="Calibri"/>
                <a:sym typeface="Calibri"/>
              </a:rPr>
              <a:t>per le primarie, sabato dalle 15 alle 16.30 presso la sede della Scuola ucraina in via Ugoni 10 a Brescia;</a:t>
            </a:r>
            <a:endParaRPr dirty="0">
              <a:solidFill>
                <a:schemeClr val="tx1"/>
              </a:solidFill>
              <a:latin typeface="Calibri"/>
              <a:ea typeface="Calibri"/>
              <a:cs typeface="Calibri"/>
              <a:sym typeface="Calibri"/>
            </a:endParaRPr>
          </a:p>
          <a:p>
            <a:pPr marL="114300" lvl="0" indent="0" algn="l" rtl="0">
              <a:lnSpc>
                <a:spcPct val="115000"/>
              </a:lnSpc>
              <a:spcBef>
                <a:spcPts val="0"/>
              </a:spcBef>
              <a:spcAft>
                <a:spcPts val="0"/>
              </a:spcAft>
              <a:buNone/>
            </a:pPr>
            <a:endParaRPr dirty="0">
              <a:solidFill>
                <a:schemeClr val="tx1"/>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it" dirty="0">
                <a:solidFill>
                  <a:schemeClr val="tx1"/>
                </a:solidFill>
                <a:latin typeface="Calibri"/>
                <a:ea typeface="Calibri"/>
                <a:cs typeface="Calibri"/>
                <a:sym typeface="Calibri"/>
              </a:rPr>
              <a:t>per ragazzi e madri, martedì dalle 17.30 alle 19.30 presso la sede «Il sorriso di Barbara» in via Mazzini 5/A a Brescia, previa prenotazione al 3516666479 e presentazione del Green Pass.</a:t>
            </a:r>
            <a:endParaRPr dirty="0">
              <a:solidFill>
                <a:schemeClr val="tx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820">
                <a:latin typeface="Calibri"/>
                <a:ea typeface="Calibri"/>
                <a:cs typeface="Calibri"/>
                <a:sym typeface="Calibri"/>
              </a:rPr>
              <a:t>INDICAZIONI OPERATIVE</a:t>
            </a:r>
            <a:endParaRPr sz="2820">
              <a:latin typeface="Calibri"/>
              <a:ea typeface="Calibri"/>
              <a:cs typeface="Calibri"/>
              <a:sym typeface="Calibri"/>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76200" marR="76200" lvl="0" indent="0" algn="just" rtl="0">
              <a:lnSpc>
                <a:spcPct val="150000"/>
              </a:lnSpc>
              <a:spcBef>
                <a:spcPts val="0"/>
              </a:spcBef>
              <a:spcAft>
                <a:spcPts val="0"/>
              </a:spcAft>
              <a:buClr>
                <a:schemeClr val="dk1"/>
              </a:buClr>
              <a:buSzPts val="1100"/>
              <a:buFont typeface="Arial"/>
              <a:buNone/>
            </a:pPr>
            <a:r>
              <a:rPr lang="it" sz="1600">
                <a:solidFill>
                  <a:schemeClr val="dk1"/>
                </a:solidFill>
                <a:latin typeface="Calibri"/>
                <a:ea typeface="Calibri"/>
                <a:cs typeface="Calibri"/>
                <a:sym typeface="Calibri"/>
              </a:rPr>
              <a:t>La circolare ribadisce che </a:t>
            </a:r>
            <a:r>
              <a:rPr lang="it" sz="1600" b="1">
                <a:solidFill>
                  <a:schemeClr val="dk1"/>
                </a:solidFill>
                <a:latin typeface="Calibri"/>
                <a:ea typeface="Calibri"/>
                <a:cs typeface="Calibri"/>
                <a:sym typeface="Calibri"/>
              </a:rPr>
              <a:t>tutti i minori in arrivo dovranno essere iscritti a scuola.</a:t>
            </a:r>
            <a:endParaRPr sz="1600" b="1">
              <a:solidFill>
                <a:schemeClr val="dk1"/>
              </a:solidFill>
              <a:latin typeface="Calibri"/>
              <a:ea typeface="Calibri"/>
              <a:cs typeface="Calibri"/>
              <a:sym typeface="Calibri"/>
            </a:endParaRPr>
          </a:p>
          <a:p>
            <a:pPr marL="76200" marR="76200" lvl="0" indent="0" algn="just" rtl="0">
              <a:lnSpc>
                <a:spcPct val="150000"/>
              </a:lnSpc>
              <a:spcBef>
                <a:spcPts val="0"/>
              </a:spcBef>
              <a:spcAft>
                <a:spcPts val="0"/>
              </a:spcAft>
              <a:buNone/>
            </a:pPr>
            <a:r>
              <a:rPr lang="it" sz="1600">
                <a:solidFill>
                  <a:schemeClr val="dk1"/>
                </a:solidFill>
                <a:latin typeface="Calibri"/>
                <a:ea typeface="Calibri"/>
                <a:cs typeface="Calibri"/>
                <a:sym typeface="Calibri"/>
              </a:rPr>
              <a:t>Per quanto riguarda </a:t>
            </a:r>
            <a:r>
              <a:rPr lang="it" sz="1600" b="1">
                <a:solidFill>
                  <a:schemeClr val="dk1"/>
                </a:solidFill>
                <a:latin typeface="Calibri"/>
                <a:ea typeface="Calibri"/>
                <a:cs typeface="Calibri"/>
                <a:sym typeface="Calibri"/>
              </a:rPr>
              <a:t>gli Istituti superiori, </a:t>
            </a:r>
            <a:r>
              <a:rPr lang="it" sz="1600">
                <a:solidFill>
                  <a:schemeClr val="dk1"/>
                </a:solidFill>
                <a:latin typeface="Calibri"/>
                <a:ea typeface="Calibri"/>
                <a:cs typeface="Calibri"/>
                <a:sym typeface="Calibri"/>
              </a:rPr>
              <a:t>questi  iscriveranno i ragazzi </a:t>
            </a:r>
            <a:r>
              <a:rPr lang="it" sz="1600" b="1">
                <a:solidFill>
                  <a:schemeClr val="dk1"/>
                </a:solidFill>
                <a:latin typeface="Calibri"/>
                <a:ea typeface="Calibri"/>
                <a:cs typeface="Calibri"/>
                <a:sym typeface="Calibri"/>
              </a:rPr>
              <a:t>in deroga al Sistim</a:t>
            </a:r>
            <a:r>
              <a:rPr lang="it" sz="1600">
                <a:solidFill>
                  <a:schemeClr val="dk1"/>
                </a:solidFill>
                <a:latin typeface="Calibri"/>
                <a:ea typeface="Calibri"/>
                <a:cs typeface="Calibri"/>
                <a:sym typeface="Calibri"/>
              </a:rPr>
              <a:t>; in questo momento di emergenza risulterebbe difficile prevedere l’orientamento. </a:t>
            </a:r>
            <a:endParaRPr sz="1600">
              <a:solidFill>
                <a:schemeClr val="dk1"/>
              </a:solidFill>
              <a:latin typeface="Calibri"/>
              <a:ea typeface="Calibri"/>
              <a:cs typeface="Calibri"/>
              <a:sym typeface="Calibri"/>
            </a:endParaRPr>
          </a:p>
          <a:p>
            <a:pPr marL="76200" marR="76200" lvl="0" indent="0" algn="just" rtl="0">
              <a:lnSpc>
                <a:spcPct val="150000"/>
              </a:lnSpc>
              <a:spcBef>
                <a:spcPts val="0"/>
              </a:spcBef>
              <a:spcAft>
                <a:spcPts val="0"/>
              </a:spcAft>
              <a:buClr>
                <a:schemeClr val="dk1"/>
              </a:buClr>
              <a:buSzPts val="1100"/>
              <a:buFont typeface="Arial"/>
              <a:buNone/>
            </a:pPr>
            <a:r>
              <a:rPr lang="it" sz="1600" b="1">
                <a:solidFill>
                  <a:schemeClr val="dk1"/>
                </a:solidFill>
                <a:latin typeface="Calibri"/>
                <a:ea typeface="Calibri"/>
                <a:cs typeface="Calibri"/>
                <a:sym typeface="Calibri"/>
              </a:rPr>
              <a:t>Gli utenti che  si presenteranno  alle singole scuole verranno direttamente iscritti.</a:t>
            </a:r>
            <a:endParaRPr sz="1600" b="1">
              <a:solidFill>
                <a:schemeClr val="dk1"/>
              </a:solidFill>
              <a:latin typeface="Calibri"/>
              <a:ea typeface="Calibri"/>
              <a:cs typeface="Calibri"/>
              <a:sym typeface="Calibri"/>
            </a:endParaRPr>
          </a:p>
          <a:p>
            <a:pPr marL="76200" marR="76200" lvl="0" indent="0" algn="just" rtl="0">
              <a:lnSpc>
                <a:spcPct val="150000"/>
              </a:lnSpc>
              <a:spcBef>
                <a:spcPts val="0"/>
              </a:spcBef>
              <a:spcAft>
                <a:spcPts val="0"/>
              </a:spcAft>
              <a:buClr>
                <a:schemeClr val="dk1"/>
              </a:buClr>
              <a:buSzPts val="1100"/>
              <a:buFont typeface="Arial"/>
              <a:buNone/>
            </a:pPr>
            <a:r>
              <a:rPr lang="it" sz="1600">
                <a:solidFill>
                  <a:schemeClr val="dk1"/>
                </a:solidFill>
                <a:latin typeface="Calibri"/>
                <a:ea typeface="Calibri"/>
                <a:cs typeface="Calibri"/>
                <a:sym typeface="Calibri"/>
              </a:rPr>
              <a:t>In questo momento dell’anno </a:t>
            </a:r>
            <a:r>
              <a:rPr lang="it" sz="1600" b="1">
                <a:solidFill>
                  <a:schemeClr val="dk1"/>
                </a:solidFill>
                <a:latin typeface="Calibri"/>
                <a:ea typeface="Calibri"/>
                <a:cs typeface="Calibri"/>
                <a:sym typeface="Calibri"/>
              </a:rPr>
              <a:t>è importante accogliere i ragazzi, farli sentire “a casa”, inserirli  e prevedere ad una prima alfabetizzazione (lingua delle prime comunicazioni)</a:t>
            </a:r>
            <a:endParaRPr sz="1600" b="1">
              <a:solidFill>
                <a:schemeClr val="dk1"/>
              </a:solidFill>
              <a:latin typeface="Calibri"/>
              <a:ea typeface="Calibri"/>
              <a:cs typeface="Calibri"/>
              <a:sym typeface="Calibri"/>
            </a:endParaRPr>
          </a:p>
          <a:p>
            <a:pPr marL="76200" marR="76200" lvl="0" indent="0" algn="just" rtl="0">
              <a:lnSpc>
                <a:spcPct val="150000"/>
              </a:lnSpc>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76200" marR="76200" lvl="0" indent="0" algn="just" rtl="0">
              <a:lnSpc>
                <a:spcPct val="150000"/>
              </a:lnSpc>
              <a:spcBef>
                <a:spcPts val="0"/>
              </a:spcBef>
              <a:spcAft>
                <a:spcPts val="0"/>
              </a:spcAft>
              <a:buClr>
                <a:schemeClr val="dk1"/>
              </a:buClr>
              <a:buSzPts val="1100"/>
              <a:buFont typeface="Arial"/>
              <a:buNone/>
            </a:pPr>
            <a:r>
              <a:rPr lang="it" sz="1600">
                <a:solidFill>
                  <a:schemeClr val="dk1"/>
                </a:solidFill>
                <a:latin typeface="Calibri"/>
                <a:ea typeface="Calibri"/>
                <a:cs typeface="Calibri"/>
                <a:sym typeface="Calibri"/>
              </a:rPr>
              <a:t>Importante: si suggerisce ad ogni Istituto di monitorare gli arrivi (elenco utile poi a settembre, per eventuali spostamenti e  riorientamenti).</a:t>
            </a:r>
            <a:endParaRPr sz="16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1700" y="981875"/>
            <a:ext cx="8520600" cy="3441000"/>
          </a:xfrm>
          <a:prstGeom prst="rect">
            <a:avLst/>
          </a:prstGeom>
        </p:spPr>
        <p:txBody>
          <a:bodyPr spcFirstLastPara="1" wrap="square" lIns="91425" tIns="91425" rIns="91425" bIns="91425" anchor="t" anchorCtr="0">
            <a:noAutofit/>
          </a:bodyPr>
          <a:lstStyle/>
          <a:p>
            <a:pPr marL="457200" marR="76200" lvl="0" indent="-336550" algn="just" rtl="0">
              <a:lnSpc>
                <a:spcPct val="150000"/>
              </a:lnSpc>
              <a:spcBef>
                <a:spcPts val="0"/>
              </a:spcBef>
              <a:spcAft>
                <a:spcPts val="0"/>
              </a:spcAft>
              <a:buClr>
                <a:schemeClr val="dk1"/>
              </a:buClr>
              <a:buSzPts val="1700"/>
              <a:buFont typeface="Verdana"/>
              <a:buChar char="●"/>
            </a:pPr>
            <a:r>
              <a:rPr lang="it" sz="1700">
                <a:solidFill>
                  <a:schemeClr val="dk1"/>
                </a:solidFill>
                <a:latin typeface="Calibri"/>
                <a:ea typeface="Calibri"/>
                <a:cs typeface="Calibri"/>
                <a:sym typeface="Calibri"/>
              </a:rPr>
              <a:t>Minori non accompagnati: potrebbero essere affidati a parenti (generalmente questi parenti hanno, da parte dei genitori, una </a:t>
            </a:r>
            <a:r>
              <a:rPr lang="it" sz="1700" b="1">
                <a:solidFill>
                  <a:schemeClr val="dk1"/>
                </a:solidFill>
                <a:latin typeface="Calibri"/>
                <a:ea typeface="Calibri"/>
                <a:cs typeface="Calibri"/>
                <a:sym typeface="Calibri"/>
              </a:rPr>
              <a:t>delega di affido, </a:t>
            </a:r>
            <a:r>
              <a:rPr lang="it" sz="1700">
                <a:solidFill>
                  <a:schemeClr val="dk1"/>
                </a:solidFill>
                <a:latin typeface="Calibri"/>
                <a:ea typeface="Calibri"/>
                <a:cs typeface="Calibri"/>
                <a:sym typeface="Calibri"/>
              </a:rPr>
              <a:t>ovvero la famiglia delega il parente a prendersi in carico il minore). </a:t>
            </a:r>
            <a:endParaRPr sz="1700">
              <a:solidFill>
                <a:schemeClr val="dk1"/>
              </a:solidFill>
              <a:latin typeface="Calibri"/>
              <a:ea typeface="Calibri"/>
              <a:cs typeface="Calibri"/>
              <a:sym typeface="Calibri"/>
            </a:endParaRPr>
          </a:p>
          <a:p>
            <a:pPr marL="457200" marR="76200" lvl="0" indent="-336550" algn="just" rtl="0">
              <a:lnSpc>
                <a:spcPct val="150000"/>
              </a:lnSpc>
              <a:spcBef>
                <a:spcPts val="0"/>
              </a:spcBef>
              <a:spcAft>
                <a:spcPts val="0"/>
              </a:spcAft>
              <a:buClr>
                <a:schemeClr val="dk1"/>
              </a:buClr>
              <a:buSzPts val="1700"/>
              <a:buFont typeface="Verdana"/>
              <a:buChar char="●"/>
            </a:pPr>
            <a:r>
              <a:rPr lang="it" sz="1700">
                <a:solidFill>
                  <a:schemeClr val="dk1"/>
                </a:solidFill>
                <a:latin typeface="Calibri"/>
                <a:ea typeface="Calibri"/>
                <a:cs typeface="Calibri"/>
                <a:sym typeface="Calibri"/>
              </a:rPr>
              <a:t>Se all’atto dell’iscrizione non dovessero arrivare con delega, l’iscrizione verrà comunque effettuata; al parente che prende in carico il minore si richiederà </a:t>
            </a:r>
            <a:r>
              <a:rPr lang="it" sz="1700" b="1">
                <a:solidFill>
                  <a:schemeClr val="dk1"/>
                </a:solidFill>
                <a:latin typeface="Calibri"/>
                <a:ea typeface="Calibri"/>
                <a:cs typeface="Calibri"/>
                <a:sym typeface="Calibri"/>
              </a:rPr>
              <a:t>un’autocertificazione</a:t>
            </a:r>
            <a:r>
              <a:rPr lang="it" sz="1700">
                <a:solidFill>
                  <a:schemeClr val="dk1"/>
                </a:solidFill>
                <a:latin typeface="Calibri"/>
                <a:ea typeface="Calibri"/>
                <a:cs typeface="Calibri"/>
                <a:sym typeface="Calibri"/>
              </a:rPr>
              <a:t>, </a:t>
            </a:r>
            <a:r>
              <a:rPr lang="it" sz="1700" b="1">
                <a:solidFill>
                  <a:schemeClr val="dk1"/>
                </a:solidFill>
                <a:latin typeface="Calibri"/>
                <a:ea typeface="Calibri"/>
                <a:cs typeface="Calibri"/>
                <a:sym typeface="Calibri"/>
              </a:rPr>
              <a:t>indicando il grado parentale e l’assunzione di responsabilità del minore.</a:t>
            </a:r>
            <a:endParaRPr sz="1700" b="1">
              <a:solidFill>
                <a:schemeClr val="dk1"/>
              </a:solidFill>
              <a:latin typeface="Calibri"/>
              <a:ea typeface="Calibri"/>
              <a:cs typeface="Calibri"/>
              <a:sym typeface="Calibri"/>
            </a:endParaRPr>
          </a:p>
          <a:p>
            <a:pPr marL="457200" marR="76200" lvl="0" indent="-336550" algn="just" rtl="0">
              <a:lnSpc>
                <a:spcPct val="150000"/>
              </a:lnSpc>
              <a:spcBef>
                <a:spcPts val="0"/>
              </a:spcBef>
              <a:spcAft>
                <a:spcPts val="0"/>
              </a:spcAft>
              <a:buClr>
                <a:schemeClr val="dk1"/>
              </a:buClr>
              <a:buSzPts val="1700"/>
              <a:buFont typeface="Verdana"/>
              <a:buChar char="●"/>
            </a:pPr>
            <a:r>
              <a:rPr lang="it" sz="1700">
                <a:solidFill>
                  <a:schemeClr val="dk1"/>
                </a:solidFill>
                <a:latin typeface="Calibri"/>
                <a:ea typeface="Calibri"/>
                <a:cs typeface="Calibri"/>
                <a:sym typeface="Calibri"/>
              </a:rPr>
              <a:t>Si ricorda che </a:t>
            </a:r>
            <a:r>
              <a:rPr lang="it" sz="1700" b="1">
                <a:solidFill>
                  <a:schemeClr val="dk1"/>
                </a:solidFill>
                <a:latin typeface="Calibri"/>
                <a:ea typeface="Calibri"/>
                <a:cs typeface="Calibri"/>
                <a:sym typeface="Calibri"/>
              </a:rPr>
              <a:t>prevale sempre l’obbligo scolastico:</a:t>
            </a:r>
            <a:r>
              <a:rPr lang="it" sz="1700">
                <a:solidFill>
                  <a:schemeClr val="dk1"/>
                </a:solidFill>
                <a:latin typeface="Calibri"/>
                <a:ea typeface="Calibri"/>
                <a:cs typeface="Calibri"/>
                <a:sym typeface="Calibri"/>
              </a:rPr>
              <a:t> come per tutti gli arrivi, si iscriveranno anche se privi di documenti.</a:t>
            </a:r>
            <a:endParaRPr sz="17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88900" lvl="0" indent="0" algn="ctr" rtl="0">
              <a:lnSpc>
                <a:spcPct val="115000"/>
              </a:lnSpc>
              <a:spcBef>
                <a:spcPts val="500"/>
              </a:spcBef>
              <a:spcAft>
                <a:spcPts val="400"/>
              </a:spcAft>
              <a:buClr>
                <a:schemeClr val="dk1"/>
              </a:buClr>
              <a:buSzPct val="39285"/>
              <a:buFont typeface="Arial"/>
              <a:buNone/>
            </a:pPr>
            <a:r>
              <a:rPr lang="it">
                <a:latin typeface="Calibri"/>
                <a:ea typeface="Calibri"/>
                <a:cs typeface="Calibri"/>
                <a:sym typeface="Calibri"/>
              </a:rPr>
              <a:t>Nota Ministeriale 381 </a:t>
            </a:r>
            <a:r>
              <a:rPr lang="it" sz="1100">
                <a:latin typeface="Calibri"/>
                <a:ea typeface="Calibri"/>
                <a:cs typeface="Calibri"/>
                <a:sym typeface="Calibri"/>
              </a:rPr>
              <a:t>^ parte</a:t>
            </a:r>
            <a:endParaRPr>
              <a:latin typeface="Calibri"/>
              <a:ea typeface="Calibri"/>
              <a:cs typeface="Calibri"/>
              <a:sym typeface="Calibri"/>
            </a:endParaRPr>
          </a:p>
        </p:txBody>
      </p:sp>
      <p:sp>
        <p:nvSpPr>
          <p:cNvPr id="90" name="Google Shape;90;p19"/>
          <p:cNvSpPr txBox="1">
            <a:spLocks noGrp="1"/>
          </p:cNvSpPr>
          <p:nvPr>
            <p:ph type="body" idx="1"/>
          </p:nvPr>
        </p:nvSpPr>
        <p:spPr>
          <a:xfrm>
            <a:off x="311700" y="1152475"/>
            <a:ext cx="8520600" cy="1537500"/>
          </a:xfrm>
          <a:prstGeom prst="rect">
            <a:avLst/>
          </a:prstGeom>
        </p:spPr>
        <p:txBody>
          <a:bodyPr spcFirstLastPara="1" wrap="square" lIns="91425" tIns="91425" rIns="91425" bIns="91425" anchor="t" anchorCtr="0">
            <a:noAutofit/>
          </a:bodyPr>
          <a:lstStyle/>
          <a:p>
            <a:pPr marL="88900" lvl="0" indent="0" algn="just" rtl="0">
              <a:lnSpc>
                <a:spcPct val="95000"/>
              </a:lnSpc>
              <a:spcBef>
                <a:spcPts val="500"/>
              </a:spcBef>
              <a:spcAft>
                <a:spcPts val="0"/>
              </a:spcAft>
              <a:buClr>
                <a:schemeClr val="dk1"/>
              </a:buClr>
              <a:buSzPts val="1018"/>
              <a:buFont typeface="Arial"/>
              <a:buNone/>
            </a:pPr>
            <a:r>
              <a:rPr lang="it" sz="2055" b="1">
                <a:solidFill>
                  <a:schemeClr val="dk1"/>
                </a:solidFill>
                <a:latin typeface="Calibri"/>
                <a:ea typeface="Calibri"/>
                <a:cs typeface="Calibri"/>
                <a:sym typeface="Calibri"/>
              </a:rPr>
              <a:t>Accoglienza scolastica</a:t>
            </a:r>
            <a:endParaRPr sz="2055" b="1">
              <a:solidFill>
                <a:schemeClr val="dk1"/>
              </a:solidFill>
              <a:latin typeface="Calibri"/>
              <a:ea typeface="Calibri"/>
              <a:cs typeface="Calibri"/>
              <a:sym typeface="Calibri"/>
            </a:endParaRPr>
          </a:p>
          <a:p>
            <a:pPr marL="0" lvl="0" indent="0" algn="l" rtl="0">
              <a:lnSpc>
                <a:spcPct val="95000"/>
              </a:lnSpc>
              <a:spcBef>
                <a:spcPts val="400"/>
              </a:spcBef>
              <a:spcAft>
                <a:spcPts val="0"/>
              </a:spcAft>
              <a:buClr>
                <a:schemeClr val="dk1"/>
              </a:buClr>
              <a:buSzPts val="1018"/>
              <a:buFont typeface="Arial"/>
              <a:buNone/>
            </a:pPr>
            <a:r>
              <a:rPr lang="it" sz="1210" b="1">
                <a:solidFill>
                  <a:schemeClr val="dk1"/>
                </a:solidFill>
                <a:latin typeface="Calibri"/>
                <a:ea typeface="Calibri"/>
                <a:cs typeface="Calibri"/>
                <a:sym typeface="Calibri"/>
              </a:rPr>
              <a:t> </a:t>
            </a:r>
            <a:endParaRPr sz="1210" b="1">
              <a:solidFill>
                <a:schemeClr val="dk1"/>
              </a:solidFill>
              <a:latin typeface="Calibri"/>
              <a:ea typeface="Calibri"/>
              <a:cs typeface="Calibri"/>
              <a:sym typeface="Calibri"/>
            </a:endParaRPr>
          </a:p>
          <a:p>
            <a:pPr marL="88900" marR="76200" lvl="0" indent="0" algn="just" rtl="0">
              <a:lnSpc>
                <a:spcPct val="130000"/>
              </a:lnSpc>
              <a:spcBef>
                <a:spcPts val="0"/>
              </a:spcBef>
              <a:spcAft>
                <a:spcPts val="0"/>
              </a:spcAft>
              <a:buClr>
                <a:schemeClr val="dk1"/>
              </a:buClr>
              <a:buSzPts val="1018"/>
              <a:buFont typeface="Arial"/>
              <a:buNone/>
            </a:pPr>
            <a:r>
              <a:rPr lang="it" sz="1375">
                <a:solidFill>
                  <a:schemeClr val="dk1"/>
                </a:solidFill>
                <a:latin typeface="Calibri"/>
                <a:ea typeface="Calibri"/>
                <a:cs typeface="Calibri"/>
                <a:sym typeface="Calibri"/>
              </a:rPr>
              <a:t>Le scuole italiane sono da tempo impegnate ad assicurare ai minori stranieri l’assolvimento dell’obbligo formativo, mediante l’applicazione, anche nei loro confronti, degli istituti e delle garanzie in materia di diritto all'istruzione, di accesso ai servizi educativi, di partecipazione alla vita delle comunità scolastiche.</a:t>
            </a:r>
            <a:endParaRPr sz="1375">
              <a:solidFill>
                <a:schemeClr val="dk1"/>
              </a:solidFill>
              <a:latin typeface="Calibri"/>
              <a:ea typeface="Calibri"/>
              <a:cs typeface="Calibri"/>
              <a:sym typeface="Calibri"/>
            </a:endParaRPr>
          </a:p>
          <a:p>
            <a:pPr marL="0" lvl="0" indent="0" algn="l" rtl="0">
              <a:lnSpc>
                <a:spcPct val="130000"/>
              </a:lnSpc>
              <a:spcBef>
                <a:spcPts val="0"/>
              </a:spcBef>
              <a:spcAft>
                <a:spcPts val="0"/>
              </a:spcAft>
              <a:buClr>
                <a:schemeClr val="dk1"/>
              </a:buClr>
              <a:buSzPts val="1018"/>
              <a:buFont typeface="Arial"/>
              <a:buNone/>
            </a:pPr>
            <a:r>
              <a:rPr lang="it" sz="1375">
                <a:solidFill>
                  <a:schemeClr val="dk1"/>
                </a:solidFill>
                <a:latin typeface="Calibri"/>
                <a:ea typeface="Calibri"/>
                <a:cs typeface="Calibri"/>
                <a:sym typeface="Calibri"/>
              </a:rPr>
              <a:t> </a:t>
            </a:r>
            <a:endParaRPr sz="1375">
              <a:solidFill>
                <a:schemeClr val="dk1"/>
              </a:solidFill>
              <a:latin typeface="Calibri"/>
              <a:ea typeface="Calibri"/>
              <a:cs typeface="Calibri"/>
              <a:sym typeface="Calibri"/>
            </a:endParaRPr>
          </a:p>
          <a:p>
            <a:pPr marL="88900" marR="63500" lvl="0" indent="0" algn="just" rtl="0">
              <a:lnSpc>
                <a:spcPct val="130000"/>
              </a:lnSpc>
              <a:spcBef>
                <a:spcPts val="0"/>
              </a:spcBef>
              <a:spcAft>
                <a:spcPts val="0"/>
              </a:spcAft>
              <a:buClr>
                <a:schemeClr val="dk1"/>
              </a:buClr>
              <a:buSzPts val="1018"/>
              <a:buFont typeface="Arial"/>
              <a:buNone/>
            </a:pPr>
            <a:r>
              <a:rPr lang="it" sz="1375" b="1">
                <a:solidFill>
                  <a:schemeClr val="dk1"/>
                </a:solidFill>
                <a:latin typeface="Calibri"/>
                <a:ea typeface="Calibri"/>
                <a:cs typeface="Calibri"/>
                <a:sym typeface="Calibri"/>
              </a:rPr>
              <a:t>Il Testo Unico sull’immigrazione </a:t>
            </a:r>
            <a:r>
              <a:rPr lang="it" sz="1375">
                <a:solidFill>
                  <a:schemeClr val="dk1"/>
                </a:solidFill>
                <a:latin typeface="Calibri"/>
                <a:ea typeface="Calibri"/>
                <a:cs typeface="Calibri"/>
                <a:sym typeface="Calibri"/>
              </a:rPr>
              <a:t>(art. 38 del decreto legislativo 25 luglio 1998, </a:t>
            </a:r>
            <a:r>
              <a:rPr lang="it" sz="1375" b="1">
                <a:solidFill>
                  <a:schemeClr val="dk1"/>
                </a:solidFill>
                <a:latin typeface="Calibri"/>
                <a:ea typeface="Calibri"/>
                <a:cs typeface="Calibri"/>
                <a:sym typeface="Calibri"/>
              </a:rPr>
              <a:t>n. 286</a:t>
            </a:r>
            <a:r>
              <a:rPr lang="it" sz="1375">
                <a:solidFill>
                  <a:schemeClr val="dk1"/>
                </a:solidFill>
                <a:latin typeface="Calibri"/>
                <a:ea typeface="Calibri"/>
                <a:cs typeface="Calibri"/>
                <a:sym typeface="Calibri"/>
              </a:rPr>
              <a:t>) </a:t>
            </a:r>
            <a:r>
              <a:rPr lang="it" sz="1375" b="1">
                <a:solidFill>
                  <a:schemeClr val="dk1"/>
                </a:solidFill>
                <a:latin typeface="Calibri"/>
                <a:ea typeface="Calibri"/>
                <a:cs typeface="Calibri"/>
                <a:sym typeface="Calibri"/>
              </a:rPr>
              <a:t>garantisce il diritto allo studio ai minori stranieri presenti sul territorio italiano e prevede per costoro l’applicazione delle disposizioni nazionali in materia. </a:t>
            </a:r>
            <a:r>
              <a:rPr lang="it" sz="1375">
                <a:solidFill>
                  <a:schemeClr val="dk1"/>
                </a:solidFill>
                <a:latin typeface="Calibri"/>
                <a:ea typeface="Calibri"/>
                <a:cs typeface="Calibri"/>
                <a:sym typeface="Calibri"/>
              </a:rPr>
              <a:t>La medesima tutela è garantita ai </a:t>
            </a:r>
            <a:r>
              <a:rPr lang="it" sz="1375" b="1">
                <a:solidFill>
                  <a:schemeClr val="dk1"/>
                </a:solidFill>
                <a:latin typeface="Calibri"/>
                <a:ea typeface="Calibri"/>
                <a:cs typeface="Calibri"/>
                <a:sym typeface="Calibri"/>
              </a:rPr>
              <a:t>minori richiedenti protezione internazionale</a:t>
            </a:r>
            <a:r>
              <a:rPr lang="it" sz="1375">
                <a:solidFill>
                  <a:schemeClr val="dk1"/>
                </a:solidFill>
                <a:latin typeface="Calibri"/>
                <a:ea typeface="Calibri"/>
                <a:cs typeface="Calibri"/>
                <a:sym typeface="Calibri"/>
              </a:rPr>
              <a:t> e ai </a:t>
            </a:r>
            <a:r>
              <a:rPr lang="it" sz="1375" b="1">
                <a:solidFill>
                  <a:schemeClr val="dk1"/>
                </a:solidFill>
                <a:latin typeface="Calibri"/>
                <a:ea typeface="Calibri"/>
                <a:cs typeface="Calibri"/>
                <a:sym typeface="Calibri"/>
              </a:rPr>
              <a:t>minori figli di richiedenti protezione internazionale </a:t>
            </a:r>
            <a:r>
              <a:rPr lang="it" sz="1375">
                <a:solidFill>
                  <a:schemeClr val="dk1"/>
                </a:solidFill>
                <a:latin typeface="Calibri"/>
                <a:ea typeface="Calibri"/>
                <a:cs typeface="Calibri"/>
                <a:sym typeface="Calibri"/>
              </a:rPr>
              <a:t>(art. 21 del decreto legislativo 18 agosto 2015, n. 142), nonché ai </a:t>
            </a:r>
            <a:r>
              <a:rPr lang="it" sz="1375" b="1">
                <a:solidFill>
                  <a:schemeClr val="dk1"/>
                </a:solidFill>
                <a:latin typeface="Calibri"/>
                <a:ea typeface="Calibri"/>
                <a:cs typeface="Calibri"/>
                <a:sym typeface="Calibri"/>
              </a:rPr>
              <a:t>minori stranieri non accompagnati </a:t>
            </a:r>
            <a:r>
              <a:rPr lang="it" sz="1375">
                <a:solidFill>
                  <a:schemeClr val="dk1"/>
                </a:solidFill>
                <a:latin typeface="Calibri"/>
                <a:ea typeface="Calibri"/>
                <a:cs typeface="Calibri"/>
                <a:sym typeface="Calibri"/>
              </a:rPr>
              <a:t>per i quali è prevista la predisposizione di progetti specifici che si avvalgano del ricorso o del coordinamento di mediatori culturali (art. 14 della legge 7 aprile 2017, n. 47).</a:t>
            </a:r>
            <a:endParaRPr sz="1375">
              <a:solidFill>
                <a:schemeClr val="dk1"/>
              </a:solidFill>
              <a:latin typeface="Calibri"/>
              <a:ea typeface="Calibri"/>
              <a:cs typeface="Calibri"/>
              <a:sym typeface="Calibri"/>
            </a:endParaRPr>
          </a:p>
          <a:p>
            <a:pPr marL="88900" marR="76200" lvl="0" indent="0" algn="just" rtl="0">
              <a:lnSpc>
                <a:spcPct val="130000"/>
              </a:lnSpc>
              <a:spcBef>
                <a:spcPts val="0"/>
              </a:spcBef>
              <a:spcAft>
                <a:spcPts val="0"/>
              </a:spcAft>
              <a:buClr>
                <a:schemeClr val="dk1"/>
              </a:buClr>
              <a:buSzPts val="1018"/>
              <a:buFont typeface="Arial"/>
              <a:buNone/>
            </a:pPr>
            <a:endParaRPr sz="1275" b="1">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311700" y="577425"/>
            <a:ext cx="8520600" cy="3991500"/>
          </a:xfrm>
          <a:prstGeom prst="rect">
            <a:avLst/>
          </a:prstGeom>
        </p:spPr>
        <p:txBody>
          <a:bodyPr spcFirstLastPara="1" wrap="square" lIns="91425" tIns="91425" rIns="91425" bIns="91425" anchor="t" anchorCtr="0">
            <a:normAutofit/>
          </a:bodyPr>
          <a:lstStyle/>
          <a:p>
            <a:pPr marL="88900" marR="76200" lvl="0" indent="0" algn="just" rtl="0">
              <a:lnSpc>
                <a:spcPct val="150000"/>
              </a:lnSpc>
              <a:spcBef>
                <a:spcPts val="0"/>
              </a:spcBef>
              <a:spcAft>
                <a:spcPts val="0"/>
              </a:spcAft>
              <a:buNone/>
            </a:pPr>
            <a:r>
              <a:rPr lang="it" sz="1679">
                <a:solidFill>
                  <a:schemeClr val="dk1"/>
                </a:solidFill>
                <a:latin typeface="Calibri"/>
                <a:ea typeface="Calibri"/>
                <a:cs typeface="Calibri"/>
                <a:sym typeface="Calibri"/>
              </a:rPr>
              <a:t>In applicazione delle predette disposizioni, le istituzioni scolastiche e gli Uffici scolastici regionali – nelle loro articolazioni di direzioni regionali e uffici di ambito territoriale, nell’esercizio delle consuete funzioni di supporto e accompagnamento - </a:t>
            </a:r>
            <a:r>
              <a:rPr lang="it" sz="1679" b="1">
                <a:solidFill>
                  <a:schemeClr val="dk1"/>
                </a:solidFill>
                <a:latin typeface="Calibri"/>
                <a:ea typeface="Calibri"/>
                <a:cs typeface="Calibri"/>
                <a:sym typeface="Calibri"/>
              </a:rPr>
              <a:t>si attiveranno per realizzare l’integrazione scolastica degli studenti in fuga dalla guerra, assicurando l'inserimento il più possibile vicino ai luoghi presso cui questi ultimi trovano asilo.</a:t>
            </a:r>
            <a:endParaRPr sz="1679" b="1">
              <a:solidFill>
                <a:schemeClr val="dk1"/>
              </a:solidFill>
              <a:latin typeface="Calibri"/>
              <a:ea typeface="Calibri"/>
              <a:cs typeface="Calibri"/>
              <a:sym typeface="Calibri"/>
            </a:endParaRPr>
          </a:p>
          <a:p>
            <a:pPr marL="0" marR="76200" lvl="0" indent="0" algn="just" rtl="0">
              <a:lnSpc>
                <a:spcPct val="150000"/>
              </a:lnSpc>
              <a:spcBef>
                <a:spcPts val="0"/>
              </a:spcBef>
              <a:spcAft>
                <a:spcPts val="0"/>
              </a:spcAft>
              <a:buNone/>
            </a:pPr>
            <a:endParaRPr sz="1700" b="1">
              <a:solidFill>
                <a:schemeClr val="dk1"/>
              </a:solidFill>
              <a:latin typeface="Calibri"/>
              <a:ea typeface="Calibri"/>
              <a:cs typeface="Calibri"/>
              <a:sym typeface="Calibri"/>
            </a:endParaRPr>
          </a:p>
          <a:p>
            <a:pPr marL="88900" marR="63500" lvl="0" indent="0" algn="just" rtl="0">
              <a:lnSpc>
                <a:spcPct val="150000"/>
              </a:lnSpc>
              <a:spcBef>
                <a:spcPts val="0"/>
              </a:spcBef>
              <a:spcAft>
                <a:spcPts val="0"/>
              </a:spcAft>
              <a:buClr>
                <a:schemeClr val="dk1"/>
              </a:buClr>
              <a:buSzPts val="1100"/>
              <a:buFont typeface="Arial"/>
              <a:buNone/>
            </a:pPr>
            <a:r>
              <a:rPr lang="it" sz="1700">
                <a:solidFill>
                  <a:schemeClr val="dk1"/>
                </a:solidFill>
                <a:latin typeface="Calibri"/>
                <a:ea typeface="Calibri"/>
                <a:cs typeface="Calibri"/>
                <a:sym typeface="Calibri"/>
              </a:rPr>
              <a:t>I Dirigenti Scolastici e gli Uffici scolastici regionali terranno conto della particolare condizione di fragilità di ciascuno degli esuli accolti, determinata dallo sradicamento dalle proprie comunità e, in più di un caso, dall’allontanamento da uno o entrambi i genitori.</a:t>
            </a:r>
            <a:endParaRPr sz="17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body" idx="1"/>
          </p:nvPr>
        </p:nvSpPr>
        <p:spPr>
          <a:xfrm>
            <a:off x="311700" y="392900"/>
            <a:ext cx="8520600" cy="4563300"/>
          </a:xfrm>
          <a:prstGeom prst="rect">
            <a:avLst/>
          </a:prstGeom>
        </p:spPr>
        <p:txBody>
          <a:bodyPr spcFirstLastPara="1" wrap="square" lIns="91425" tIns="91425" rIns="91425" bIns="91425" anchor="t" anchorCtr="0">
            <a:noAutofit/>
          </a:bodyPr>
          <a:lstStyle/>
          <a:p>
            <a:pPr marL="0" marR="63500" lvl="0" indent="0" algn="just" rtl="0">
              <a:lnSpc>
                <a:spcPct val="150000"/>
              </a:lnSpc>
              <a:spcBef>
                <a:spcPts val="0"/>
              </a:spcBef>
              <a:spcAft>
                <a:spcPts val="0"/>
              </a:spcAft>
              <a:buClr>
                <a:schemeClr val="dk1"/>
              </a:buClr>
              <a:buSzPts val="1100"/>
              <a:buFont typeface="Arial"/>
              <a:buNone/>
            </a:pPr>
            <a:r>
              <a:rPr lang="it" sz="1500">
                <a:solidFill>
                  <a:schemeClr val="dk1"/>
                </a:solidFill>
                <a:latin typeface="Calibri"/>
                <a:ea typeface="Calibri"/>
                <a:cs typeface="Calibri"/>
                <a:sym typeface="Calibri"/>
              </a:rPr>
              <a:t>Si dovrà avere cura, per quanto possibile, di </a:t>
            </a:r>
            <a:r>
              <a:rPr lang="it" sz="1500" b="1">
                <a:solidFill>
                  <a:schemeClr val="dk1"/>
                </a:solidFill>
                <a:latin typeface="Calibri"/>
                <a:ea typeface="Calibri"/>
                <a:cs typeface="Calibri"/>
                <a:sym typeface="Calibri"/>
              </a:rPr>
              <a:t>non disperdere la rete di relazioni che uniscono tra loro i profughi o li legano a familiari presso cui trovano accoglienza, favorendo il raccordo con le comunità ucraine stabilmente inserite in Italia, al fine di evitare ogni forma di isolamento e facilitare il percorso di integrazione.</a:t>
            </a:r>
            <a:r>
              <a:rPr lang="it" sz="1500">
                <a:solidFill>
                  <a:schemeClr val="dk1"/>
                </a:solidFill>
                <a:latin typeface="Calibri"/>
                <a:ea typeface="Calibri"/>
                <a:cs typeface="Calibri"/>
                <a:sym typeface="Calibri"/>
              </a:rPr>
              <a:t> Per tale ragione sarà pure necessario </a:t>
            </a:r>
            <a:r>
              <a:rPr lang="it" sz="1500" b="1">
                <a:solidFill>
                  <a:schemeClr val="dk1"/>
                </a:solidFill>
                <a:latin typeface="Calibri"/>
                <a:ea typeface="Calibri"/>
                <a:cs typeface="Calibri"/>
                <a:sym typeface="Calibri"/>
              </a:rPr>
              <a:t>favorire il più possibile la conservazione di piccoli gruppi di provenienza, </a:t>
            </a:r>
            <a:r>
              <a:rPr lang="it" sz="1500" b="1" i="1">
                <a:solidFill>
                  <a:schemeClr val="dk1"/>
                </a:solidFill>
                <a:latin typeface="Calibri"/>
                <a:ea typeface="Calibri"/>
                <a:cs typeface="Calibri"/>
                <a:sym typeface="Calibri"/>
              </a:rPr>
              <a:t>in primis </a:t>
            </a:r>
            <a:r>
              <a:rPr lang="it" sz="1500" b="1">
                <a:solidFill>
                  <a:schemeClr val="dk1"/>
                </a:solidFill>
                <a:latin typeface="Calibri"/>
                <a:ea typeface="Calibri"/>
                <a:cs typeface="Calibri"/>
                <a:sym typeface="Calibri"/>
              </a:rPr>
              <a:t>nuclei familiari, considerando poi l'appartenenza alla medesima comunità territoriale o geografica.</a:t>
            </a:r>
            <a:endParaRPr sz="15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it"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88900" marR="76200" lvl="0" indent="0" algn="just" rtl="0">
              <a:lnSpc>
                <a:spcPct val="150000"/>
              </a:lnSpc>
              <a:spcBef>
                <a:spcPts val="0"/>
              </a:spcBef>
              <a:spcAft>
                <a:spcPts val="0"/>
              </a:spcAft>
              <a:buClr>
                <a:schemeClr val="dk1"/>
              </a:buClr>
              <a:buSzPts val="1100"/>
              <a:buFont typeface="Arial"/>
              <a:buNone/>
            </a:pPr>
            <a:r>
              <a:rPr lang="it" sz="1500">
                <a:solidFill>
                  <a:schemeClr val="dk1"/>
                </a:solidFill>
                <a:latin typeface="Calibri"/>
                <a:ea typeface="Calibri"/>
                <a:cs typeface="Calibri"/>
                <a:sym typeface="Calibri"/>
              </a:rPr>
              <a:t>Nell’accogliere i bambini e i ragazzi a scuola si potrà fare riferimento alle molteplici esperienze di </a:t>
            </a:r>
            <a:r>
              <a:rPr lang="it" sz="1500" i="1">
                <a:solidFill>
                  <a:schemeClr val="dk1"/>
                </a:solidFill>
                <a:latin typeface="Calibri"/>
                <a:ea typeface="Calibri"/>
                <a:cs typeface="Calibri"/>
                <a:sym typeface="Calibri"/>
              </a:rPr>
              <a:t>peer education </a:t>
            </a:r>
            <a:r>
              <a:rPr lang="it" sz="1500">
                <a:solidFill>
                  <a:schemeClr val="dk1"/>
                </a:solidFill>
                <a:latin typeface="Calibri"/>
                <a:ea typeface="Calibri"/>
                <a:cs typeface="Calibri"/>
                <a:sym typeface="Calibri"/>
              </a:rPr>
              <a:t>e </a:t>
            </a:r>
            <a:r>
              <a:rPr lang="it" sz="1500" i="1">
                <a:solidFill>
                  <a:schemeClr val="dk1"/>
                </a:solidFill>
                <a:latin typeface="Calibri"/>
                <a:ea typeface="Calibri"/>
                <a:cs typeface="Calibri"/>
                <a:sym typeface="Calibri"/>
              </a:rPr>
              <a:t>peer tutoring</a:t>
            </a:r>
            <a:r>
              <a:rPr lang="it" sz="1500">
                <a:solidFill>
                  <a:schemeClr val="dk1"/>
                </a:solidFill>
                <a:latin typeface="Calibri"/>
                <a:ea typeface="Calibri"/>
                <a:cs typeface="Calibri"/>
                <a:sym typeface="Calibri"/>
              </a:rPr>
              <a:t>, in particolare nelle fasi iniziali di approccio all’ITABASE, come anche all’</a:t>
            </a:r>
            <a:r>
              <a:rPr lang="it" sz="1500" b="1">
                <a:solidFill>
                  <a:schemeClr val="dk1"/>
                </a:solidFill>
                <a:latin typeface="Calibri"/>
                <a:ea typeface="Calibri"/>
                <a:cs typeface="Calibri"/>
                <a:sym typeface="Calibri"/>
              </a:rPr>
              <a:t>utilizzo sperimentato di materiali didattico bilingue o nella lingua madre.</a:t>
            </a:r>
            <a:r>
              <a:rPr lang="it" sz="1500">
                <a:solidFill>
                  <a:schemeClr val="dk1"/>
                </a:solidFill>
                <a:latin typeface="Calibri"/>
                <a:ea typeface="Calibri"/>
                <a:cs typeface="Calibri"/>
                <a:sym typeface="Calibri"/>
              </a:rPr>
              <a:t> Si raccomanda pure di riservare la massima cura nel </a:t>
            </a:r>
            <a:r>
              <a:rPr lang="it" sz="1500" b="1">
                <a:solidFill>
                  <a:schemeClr val="dk1"/>
                </a:solidFill>
                <a:latin typeface="Calibri"/>
                <a:ea typeface="Calibri"/>
                <a:cs typeface="Calibri"/>
                <a:sym typeface="Calibri"/>
              </a:rPr>
              <a:t>coinvolgimento del nucleo familiare</a:t>
            </a:r>
            <a:r>
              <a:rPr lang="it" sz="1500">
                <a:solidFill>
                  <a:schemeClr val="dk1"/>
                </a:solidFill>
                <a:latin typeface="Calibri"/>
                <a:ea typeface="Calibri"/>
                <a:cs typeface="Calibri"/>
                <a:sym typeface="Calibri"/>
              </a:rPr>
              <a:t> con cui gli studenti sono arrivati e al </a:t>
            </a:r>
            <a:r>
              <a:rPr lang="it" sz="1500" b="1">
                <a:solidFill>
                  <a:schemeClr val="dk1"/>
                </a:solidFill>
                <a:latin typeface="Calibri"/>
                <a:ea typeface="Calibri"/>
                <a:cs typeface="Calibri"/>
                <a:sym typeface="Calibri"/>
              </a:rPr>
              <a:t>collegamento fra tempo scuola e tempo extra-scuola</a:t>
            </a:r>
            <a:r>
              <a:rPr lang="it" sz="1500">
                <a:solidFill>
                  <a:schemeClr val="dk1"/>
                </a:solidFill>
                <a:latin typeface="Calibri"/>
                <a:ea typeface="Calibri"/>
                <a:cs typeface="Calibri"/>
                <a:sym typeface="Calibri"/>
              </a:rPr>
              <a:t>, per l’offerta di occasioni di socializzazione, ricreative o sportive, ad esempio.</a:t>
            </a:r>
            <a:endParaRPr sz="1500">
              <a:solidFill>
                <a:schemeClr val="dk1"/>
              </a:solidFill>
              <a:latin typeface="Calibri"/>
              <a:ea typeface="Calibri"/>
              <a:cs typeface="Calibri"/>
              <a:sym typeface="Calibri"/>
            </a:endParaRPr>
          </a:p>
          <a:p>
            <a:pPr marL="0" lvl="0" indent="0" algn="l" rtl="0">
              <a:lnSpc>
                <a:spcPct val="105000"/>
              </a:lnSpc>
              <a:spcBef>
                <a:spcPts val="0"/>
              </a:spcBef>
              <a:spcAft>
                <a:spcPts val="1200"/>
              </a:spcAft>
              <a:buNone/>
            </a:pPr>
            <a:endParaRPr sz="120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88900" lvl="0" indent="0" algn="ctr" rtl="0">
              <a:lnSpc>
                <a:spcPct val="115000"/>
              </a:lnSpc>
              <a:spcBef>
                <a:spcPts val="1400"/>
              </a:spcBef>
              <a:spcAft>
                <a:spcPts val="400"/>
              </a:spcAft>
              <a:buClr>
                <a:schemeClr val="dk1"/>
              </a:buClr>
              <a:buSzPts val="1100"/>
              <a:buFont typeface="Arial"/>
              <a:buNone/>
            </a:pPr>
            <a:r>
              <a:rPr lang="it" sz="2600" b="1">
                <a:latin typeface="Calibri"/>
                <a:ea typeface="Calibri"/>
                <a:cs typeface="Calibri"/>
                <a:sym typeface="Calibri"/>
              </a:rPr>
              <a:t>Supporto psicologico </a:t>
            </a:r>
            <a:r>
              <a:rPr lang="it" sz="1800" b="1">
                <a:latin typeface="Calibri"/>
                <a:ea typeface="Calibri"/>
                <a:cs typeface="Calibri"/>
                <a:sym typeface="Calibri"/>
              </a:rPr>
              <a:t>(3°parte)</a:t>
            </a:r>
            <a:endParaRPr sz="1800">
              <a:latin typeface="Calibri"/>
              <a:ea typeface="Calibri"/>
              <a:cs typeface="Calibri"/>
              <a:sym typeface="Calibri"/>
            </a:endParaRPr>
          </a:p>
        </p:txBody>
      </p:sp>
      <p:sp>
        <p:nvSpPr>
          <p:cNvPr id="106" name="Google Shape;10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935"/>
              <a:buFont typeface="Arial"/>
              <a:buNone/>
            </a:pPr>
            <a:r>
              <a:rPr lang="it" sz="1545">
                <a:solidFill>
                  <a:schemeClr val="dk1"/>
                </a:solidFill>
                <a:latin typeface="Calibri"/>
                <a:ea typeface="Calibri"/>
                <a:cs typeface="Calibri"/>
                <a:sym typeface="Calibri"/>
              </a:rPr>
              <a:t>La gravità e la repentinità degli eventi occorsi non possono non aver determinato, soprattutto sui più piccoli, </a:t>
            </a:r>
            <a:r>
              <a:rPr lang="it" sz="1545" b="1">
                <a:solidFill>
                  <a:schemeClr val="dk1"/>
                </a:solidFill>
                <a:latin typeface="Calibri"/>
                <a:ea typeface="Calibri"/>
                <a:cs typeface="Calibri"/>
                <a:sym typeface="Calibri"/>
              </a:rPr>
              <a:t>ricadute traumatiche che necessitano di adeguato supporto psicologico</a:t>
            </a:r>
            <a:r>
              <a:rPr lang="it" sz="1545">
                <a:solidFill>
                  <a:schemeClr val="dk1"/>
                </a:solidFill>
                <a:latin typeface="Calibri"/>
                <a:ea typeface="Calibri"/>
                <a:cs typeface="Calibri"/>
                <a:sym typeface="Calibri"/>
              </a:rPr>
              <a:t>. </a:t>
            </a:r>
            <a:endParaRPr sz="1545">
              <a:solidFill>
                <a:schemeClr val="dk1"/>
              </a:solidFill>
              <a:latin typeface="Calibri"/>
              <a:ea typeface="Calibri"/>
              <a:cs typeface="Calibri"/>
              <a:sym typeface="Calibri"/>
            </a:endParaRPr>
          </a:p>
          <a:p>
            <a:pPr marL="0" lvl="0" indent="0" algn="l" rtl="0">
              <a:lnSpc>
                <a:spcPct val="140000"/>
              </a:lnSpc>
              <a:spcBef>
                <a:spcPts val="0"/>
              </a:spcBef>
              <a:spcAft>
                <a:spcPts val="0"/>
              </a:spcAft>
              <a:buClr>
                <a:schemeClr val="dk1"/>
              </a:buClr>
              <a:buSzPts val="935"/>
              <a:buFont typeface="Arial"/>
              <a:buNone/>
            </a:pPr>
            <a:endParaRPr sz="1545">
              <a:solidFill>
                <a:schemeClr val="dk1"/>
              </a:solidFill>
              <a:latin typeface="Calibri"/>
              <a:ea typeface="Calibri"/>
              <a:cs typeface="Calibri"/>
              <a:sym typeface="Calibri"/>
            </a:endParaRPr>
          </a:p>
          <a:p>
            <a:pPr marL="0" lvl="0" indent="0" algn="l" rtl="0">
              <a:lnSpc>
                <a:spcPct val="140000"/>
              </a:lnSpc>
              <a:spcBef>
                <a:spcPts val="0"/>
              </a:spcBef>
              <a:spcAft>
                <a:spcPts val="0"/>
              </a:spcAft>
              <a:buClr>
                <a:schemeClr val="dk1"/>
              </a:buClr>
              <a:buSzPts val="935"/>
              <a:buFont typeface="Arial"/>
              <a:buNone/>
            </a:pPr>
            <a:r>
              <a:rPr lang="it" sz="1545">
                <a:solidFill>
                  <a:schemeClr val="dk1"/>
                </a:solidFill>
                <a:latin typeface="Calibri"/>
                <a:ea typeface="Calibri"/>
                <a:cs typeface="Calibri"/>
                <a:sym typeface="Calibri"/>
              </a:rPr>
              <a:t>A tal fine, le </a:t>
            </a:r>
            <a:r>
              <a:rPr lang="it" sz="1545" b="1">
                <a:solidFill>
                  <a:schemeClr val="dk1"/>
                </a:solidFill>
                <a:latin typeface="Calibri"/>
                <a:ea typeface="Calibri"/>
                <a:cs typeface="Calibri"/>
                <a:sym typeface="Calibri"/>
              </a:rPr>
              <a:t>scuole potranno impiegare i fondi destinati dall’art. 1, comma 697, della legge 30 dicembre 2021, n. 234, per fornire assistenza psicologica anche agli studenti e alle famiglie ucraini </a:t>
            </a:r>
            <a:r>
              <a:rPr lang="it" sz="1545">
                <a:solidFill>
                  <a:schemeClr val="dk1"/>
                </a:solidFill>
                <a:latin typeface="Calibri"/>
                <a:ea typeface="Calibri"/>
                <a:cs typeface="Calibri"/>
                <a:sym typeface="Calibri"/>
              </a:rPr>
              <a:t>il cui disagio connesso</a:t>
            </a:r>
            <a:r>
              <a:rPr lang="it" sz="1545" b="1">
                <a:solidFill>
                  <a:schemeClr val="dk1"/>
                </a:solidFill>
                <a:latin typeface="Calibri"/>
                <a:ea typeface="Calibri"/>
                <a:cs typeface="Calibri"/>
                <a:sym typeface="Calibri"/>
              </a:rPr>
              <a:t> </a:t>
            </a:r>
            <a:r>
              <a:rPr lang="it" sz="1545">
                <a:solidFill>
                  <a:schemeClr val="dk1"/>
                </a:solidFill>
                <a:latin typeface="Calibri"/>
                <a:ea typeface="Calibri"/>
                <a:cs typeface="Calibri"/>
                <a:sym typeface="Calibri"/>
              </a:rPr>
              <a:t>all’emergenza epidemiologica è stato pesantemente aggravato dagli eventi bellici patiti.</a:t>
            </a:r>
            <a:endParaRPr sz="1545">
              <a:solidFill>
                <a:schemeClr val="dk1"/>
              </a:solidFill>
              <a:latin typeface="Calibri"/>
              <a:ea typeface="Calibri"/>
              <a:cs typeface="Calibri"/>
              <a:sym typeface="Calibri"/>
            </a:endParaRPr>
          </a:p>
          <a:p>
            <a:pPr marL="0" marR="63500" lvl="0" indent="0" algn="just" rtl="0">
              <a:lnSpc>
                <a:spcPct val="140000"/>
              </a:lnSpc>
              <a:spcBef>
                <a:spcPts val="0"/>
              </a:spcBef>
              <a:spcAft>
                <a:spcPts val="0"/>
              </a:spcAft>
              <a:buClr>
                <a:schemeClr val="dk1"/>
              </a:buClr>
              <a:buSzPts val="935"/>
              <a:buFont typeface="Arial"/>
              <a:buNone/>
            </a:pPr>
            <a:endParaRPr sz="1545">
              <a:solidFill>
                <a:schemeClr val="dk1"/>
              </a:solidFill>
              <a:latin typeface="Calibri"/>
              <a:ea typeface="Calibri"/>
              <a:cs typeface="Calibri"/>
              <a:sym typeface="Calibri"/>
            </a:endParaRPr>
          </a:p>
          <a:p>
            <a:pPr marL="0" marR="63500" lvl="0" indent="0" algn="just" rtl="0">
              <a:lnSpc>
                <a:spcPct val="140000"/>
              </a:lnSpc>
              <a:spcBef>
                <a:spcPts val="0"/>
              </a:spcBef>
              <a:spcAft>
                <a:spcPts val="0"/>
              </a:spcAft>
              <a:buClr>
                <a:schemeClr val="dk1"/>
              </a:buClr>
              <a:buSzPts val="935"/>
              <a:buFont typeface="Arial"/>
              <a:buNone/>
            </a:pPr>
            <a:r>
              <a:rPr lang="it" sz="1545">
                <a:solidFill>
                  <a:schemeClr val="dk1"/>
                </a:solidFill>
                <a:latin typeface="Calibri"/>
                <a:ea typeface="Calibri"/>
                <a:cs typeface="Calibri"/>
                <a:sym typeface="Calibri"/>
              </a:rPr>
              <a:t>E’ in corso di perfezionamento il provvedimento di assegnazione alle istituzioni scolastiche statali delle risorse in parola.</a:t>
            </a:r>
            <a:endParaRPr sz="1545">
              <a:solidFill>
                <a:schemeClr val="dk1"/>
              </a:solidFill>
              <a:latin typeface="Calibri"/>
              <a:ea typeface="Calibri"/>
              <a:cs typeface="Calibri"/>
              <a:sym typeface="Calibri"/>
            </a:endParaRPr>
          </a:p>
          <a:p>
            <a:pPr marL="0" lvl="0" indent="0" algn="l" rtl="0">
              <a:lnSpc>
                <a:spcPct val="105000"/>
              </a:lnSpc>
              <a:spcBef>
                <a:spcPts val="0"/>
              </a:spcBef>
              <a:spcAft>
                <a:spcPts val="1200"/>
              </a:spcAft>
              <a:buSzPts val="935"/>
              <a:buNone/>
            </a:pPr>
            <a:endParaRPr sz="1954">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2934</Words>
  <Application>Microsoft Office PowerPoint</Application>
  <PresentationFormat>Presentazione su schermo (16:9)</PresentationFormat>
  <Paragraphs>168</Paragraphs>
  <Slides>36</Slides>
  <Notes>33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Arial</vt:lpstr>
      <vt:lpstr>AvenirLTStd</vt:lpstr>
      <vt:lpstr>Calibri</vt:lpstr>
      <vt:lpstr>SegoePrint,Bold</vt:lpstr>
      <vt:lpstr>Times New Roman</vt:lpstr>
      <vt:lpstr>Verdana</vt:lpstr>
      <vt:lpstr>Simple Light</vt:lpstr>
      <vt:lpstr>Accoglienza studenti  ucraini</vt:lpstr>
      <vt:lpstr>Nota MI prot. n. 381 del 4 marzo 2022       1° parte</vt:lpstr>
      <vt:lpstr>Presentazione standard di PowerPoint</vt:lpstr>
      <vt:lpstr>INDICAZIONI OPERATIVE</vt:lpstr>
      <vt:lpstr>Presentazione standard di PowerPoint</vt:lpstr>
      <vt:lpstr>Nota Ministeriale 381 ^ parte</vt:lpstr>
      <vt:lpstr>Presentazione standard di PowerPoint</vt:lpstr>
      <vt:lpstr>Presentazione standard di PowerPoint</vt:lpstr>
      <vt:lpstr>Supporto psicologico (3°parte)</vt:lpstr>
      <vt:lpstr>Supporto linguistico (4° parte) </vt:lpstr>
      <vt:lpstr>L’Associazione Italiana dei Magistrati per i minorenni e per la famiglia in ordine alla emergenza generata dall’arrivo di minori ucraini  e dalle loro necessità di accoglienza www.minoriefamiglia.org       </vt:lpstr>
      <vt:lpstr>Presentazione standard di PowerPoint</vt:lpstr>
      <vt:lpstr>“Rilevazione l'accoglienza scolastica degli alunni ucraini”         Nota del 9 marzo 2022 </vt:lpstr>
      <vt:lpstr> </vt:lpstr>
      <vt:lpstr>ISCRIZIONE  </vt:lpstr>
      <vt:lpstr>ISCRIZIONE </vt:lpstr>
      <vt:lpstr>NUMERO ALUNNI PER CLASSE</vt:lpstr>
      <vt:lpstr>STUDENTI UCRAINI CON CERTIFICAZIONE DI DISABILITÀ</vt:lpstr>
      <vt:lpstr>          Espressa richiesta da parte della famiglia o affidatari  di proseguire la scuola in Ucraina in modalità DAD</vt:lpstr>
      <vt:lpstr>  MEDIAZIONE CULTURALE</vt:lpstr>
      <vt:lpstr>MEDIAZIONE E SUPPORTO PSICOLOGICO</vt:lpstr>
      <vt:lpstr>MINORI NON ACCOMPAGNATI</vt:lpstr>
      <vt:lpstr>Presentazione standard di PowerPoint</vt:lpstr>
      <vt:lpstr>Copertura sanitaria</vt:lpstr>
      <vt:lpstr>Per le scuole ubicate nel Comune di Brescia</vt:lpstr>
      <vt:lpstr>Monitoraggio numero iscritti</vt:lpstr>
      <vt:lpstr>Inserimento</vt:lpstr>
      <vt:lpstr>Deroga al monte ore di frequenza obbligatoria</vt:lpstr>
      <vt:lpstr>Materiali utili: SISTEMA SCOLASTICO UCRAINO</vt:lpstr>
      <vt:lpstr>Alcuni materiali utili per l’accoglienza e l’alfabetizzazione</vt:lpstr>
      <vt:lpstr>VOCABOLARIO PARLANTE ITALIANO - UCRAINO</vt:lpstr>
      <vt:lpstr>C.A.A. in lingua</vt:lpstr>
      <vt:lpstr>imparare l’italiano con il metodo TPR</vt:lpstr>
      <vt:lpstr>Segnaliamo….</vt:lpstr>
      <vt:lpstr>Associazioni in aiuto ai profughi ucraini e corsi di Italiano L2 sul territorio: AVSI</vt:lpstr>
      <vt:lpstr>Il sorriso di Barbara e Nadiya per insegnare l’Italiano L2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Accoglienza studenti  ucraini</dc:title>
  <dc:creator>barbara</dc:creator>
  <cp:lastModifiedBy>enrico caccia</cp:lastModifiedBy>
  <cp:revision>3</cp:revision>
  <dcterms:modified xsi:type="dcterms:W3CDTF">2022-03-17T10:25:21Z</dcterms:modified>
</cp:coreProperties>
</file>